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344" r:id="rId2"/>
    <p:sldId id="268" r:id="rId3"/>
    <p:sldId id="258" r:id="rId4"/>
    <p:sldId id="257" r:id="rId5"/>
    <p:sldId id="267" r:id="rId6"/>
    <p:sldId id="256" r:id="rId7"/>
    <p:sldId id="259" r:id="rId8"/>
    <p:sldId id="271" r:id="rId9"/>
    <p:sldId id="270" r:id="rId10"/>
    <p:sldId id="264" r:id="rId11"/>
    <p:sldId id="266" r:id="rId12"/>
    <p:sldId id="345" r:id="rId13"/>
    <p:sldId id="260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65" r:id="rId32"/>
    <p:sldId id="272" r:id="rId33"/>
    <p:sldId id="261" r:id="rId34"/>
    <p:sldId id="332" r:id="rId35"/>
    <p:sldId id="333" r:id="rId36"/>
    <p:sldId id="334" r:id="rId37"/>
    <p:sldId id="335" r:id="rId38"/>
    <p:sldId id="336" r:id="rId39"/>
    <p:sldId id="337" r:id="rId40"/>
    <p:sldId id="339" r:id="rId41"/>
    <p:sldId id="341" r:id="rId42"/>
    <p:sldId id="342" r:id="rId43"/>
    <p:sldId id="263" r:id="rId44"/>
    <p:sldId id="26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98"/>
    <p:restoredTop sz="80846"/>
  </p:normalViewPr>
  <p:slideViewPr>
    <p:cSldViewPr snapToGrid="0" snapToObjects="1">
      <p:cViewPr>
        <p:scale>
          <a:sx n="76" d="100"/>
          <a:sy n="76" d="100"/>
        </p:scale>
        <p:origin x="65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4FF6A-5299-EA4B-8895-8F55CE4E2C26}" type="datetimeFigureOut">
              <a:rPr lang="en-US" smtClean="0"/>
              <a:t>9/17/21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902BD-85D8-FB4E-B815-C686F30CF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08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369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902BD-85D8-FB4E-B815-C686F30CF96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56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178EE-7205-9140-9721-B740F2B8B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8FF958-5317-804D-856C-1DB383D3C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29DB6-AD1B-9D41-AE70-D5E2E6440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61016-A119-C941-80D9-AA5C8C35E024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0A3A7-FC86-CB44-B4F4-3FF3A4146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411B9-9775-054E-BBEB-585BDA93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EFCE6-46DF-574E-B6A9-C0BA6CF5C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1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799A-35AE-B342-A434-D7EED15A0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A85396-6E28-B740-BAC5-364D39472F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56C8D-346D-C047-8698-DD2ADA314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61016-A119-C941-80D9-AA5C8C35E024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AB52F-F912-DC47-B83D-59661AFC4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76B8F-3A04-134B-B503-ECA650BF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EFCE6-46DF-574E-B6A9-C0BA6CF5C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59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056E57-8A12-FB4C-AA68-EBBBF1296E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7C2ED-D3FE-474A-A338-40A01DD21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9F7EB-AA8E-FA4E-9121-BA35BC20D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61016-A119-C941-80D9-AA5C8C35E024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370B5-EDE1-A74F-A60D-E9ED5AB22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F6A94-3E3A-6947-89F9-4D4977334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EFCE6-46DF-574E-B6A9-C0BA6CF5C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00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47" b="0" i="0">
                <a:solidFill>
                  <a:srgbClr val="964305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0124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>
              <a:defRPr sz="1800"/>
            </a:pPr>
            <a:r>
              <a:rPr sz="2812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90382494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55055-2CB6-954C-B31A-6CF26D3CB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BD886-C99F-A345-8108-98302CFFB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23D23-58BF-5947-88B5-7C404A76C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61016-A119-C941-80D9-AA5C8C35E024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6508A-45DA-B346-9013-56E820E5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0ED15-93EF-BD48-973F-2BF63EABD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EFCE6-46DF-574E-B6A9-C0BA6CF5C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10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16D24-5533-FF4A-BF42-1D90C4A9F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6AC91-F746-174E-9C8E-264774205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78B86-48CC-0041-9401-4AD281ADA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61016-A119-C941-80D9-AA5C8C35E024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AD36C-1013-D54E-AC3F-38C81183E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64246-8A76-EF48-BB10-18836CEA2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EFCE6-46DF-574E-B6A9-C0BA6CF5C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17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57442-CAD0-8444-9F51-BC001132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0EA33-70D5-E64A-A088-E8A4ECDF5F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94B459-C3E9-7843-9B96-2DA7493D9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56ED43-AC10-874C-A790-64ABBA82E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61016-A119-C941-80D9-AA5C8C35E024}" type="datetimeFigureOut">
              <a:rPr lang="en-US" smtClean="0"/>
              <a:t>9/17/21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12F8C-EBD8-0E49-A423-007C247A9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1F2AB-384C-0040-B495-2432EE4E6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EFCE6-46DF-574E-B6A9-C0BA6CF5C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15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98A49-2070-4649-B16F-3B79B4C3F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62E5E-25D4-304E-A5D4-7B5139129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CEA02C-6A00-AF4B-A6ED-97302FAAA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FA6F85-6A06-0041-B187-0961AD014D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4EA519-81DD-CD4B-8BE9-62B270BA7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AC010-325A-724F-BF5A-1CE9418A5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61016-A119-C941-80D9-AA5C8C35E024}" type="datetimeFigureOut">
              <a:rPr lang="en-US" smtClean="0"/>
              <a:t>9/17/21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50BE33-5D39-7D46-A16C-1FFC890E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EF5C8F-1E6F-3A4A-B472-7CD8BA2C5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EFCE6-46DF-574E-B6A9-C0BA6CF5C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62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06EB3-F508-9B43-9CF3-8C02E7861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380EEB-7048-354B-83F1-A0A80464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61016-A119-C941-80D9-AA5C8C35E024}" type="datetimeFigureOut">
              <a:rPr lang="en-US" smtClean="0"/>
              <a:t>9/17/21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C8D15-F4F1-C54A-961D-D27E5AC34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15F55C-CA05-E849-9C03-AAC826BE0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EFCE6-46DF-574E-B6A9-C0BA6CF5C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321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6010E7-FA99-7741-A8EC-9B2943E7B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61016-A119-C941-80D9-AA5C8C35E024}" type="datetimeFigureOut">
              <a:rPr lang="en-US" smtClean="0"/>
              <a:t>9/17/21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7A7E9B-90DF-4F44-A73F-56150407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62AA7-852A-DF45-B707-71C9840D7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EFCE6-46DF-574E-B6A9-C0BA6CF5C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74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EF3B6-FA02-1845-9ED0-90D3D261B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1226-20B6-CA4B-B64C-FF8C4BA6A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21417-47C6-BB44-998C-A2BF54826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C4A30-142D-1D4B-82CD-A4263FEF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61016-A119-C941-80D9-AA5C8C35E024}" type="datetimeFigureOut">
              <a:rPr lang="en-US" smtClean="0"/>
              <a:t>9/17/21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CFC20C-FB4C-384A-95EE-D26591F61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81584-B1CE-7949-B653-5B6B1237E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EFCE6-46DF-574E-B6A9-C0BA6CF5C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74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50E3B-6DF5-8E47-B9AF-90A3AD8A9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20166D-D5E4-5F42-ACD4-359666A0F2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7BDE3-36B1-9347-9BAB-E944E281D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1FF20-A259-C848-B46F-2D62B608A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61016-A119-C941-80D9-AA5C8C35E024}" type="datetimeFigureOut">
              <a:rPr lang="en-US" smtClean="0"/>
              <a:t>9/17/21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06A99-A716-AE4A-B656-BD75B822F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8FF74-87AA-3F40-B62D-81D6D9003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EFCE6-46DF-574E-B6A9-C0BA6CF5C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2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B90813-27C2-F649-870A-77548714C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FE1B4-8FD5-7E42-ADE0-60D862CBA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204E9-5DED-BA4D-AC87-DC0000AF6F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61016-A119-C941-80D9-AA5C8C35E024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1EE81-B7C4-2546-8A96-9BAC8F550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EB54B-8698-8B4E-B1EA-101B29398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EFCE6-46DF-574E-B6A9-C0BA6CF5C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38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9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0.png"/><Relationship Id="rId7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3.png"/><Relationship Id="rId7" Type="http://schemas.openxmlformats.org/officeDocument/2006/relationships/image" Target="../media/image6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9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Image">
            <a:extLst>
              <a:ext uri="{FF2B5EF4-FFF2-40B4-BE49-F238E27FC236}">
                <a16:creationId xmlns:a16="http://schemas.microsoft.com/office/drawing/2014/main" id="{D9BA8267-8FF0-2E42-996D-2987E5D27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hape 37"/>
          <p:cNvSpPr>
            <a:spLocks noGrp="1"/>
          </p:cNvSpPr>
          <p:nvPr>
            <p:ph type="body" idx="4294967295"/>
          </p:nvPr>
        </p:nvSpPr>
        <p:spPr>
          <a:xfrm>
            <a:off x="3291192" y="2720101"/>
            <a:ext cx="6918507" cy="310726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marL="0" indent="0" algn="r">
              <a:spcBef>
                <a:spcPts val="0"/>
              </a:spcBef>
              <a:buNone/>
              <a:defRPr sz="1800"/>
            </a:pPr>
            <a:r>
              <a:rPr lang="en-US" sz="3000" b="1" spc="320" dirty="0">
                <a:latin typeface="Arial" charset="0"/>
                <a:ea typeface="Arial" charset="0"/>
                <a:cs typeface="Arial" charset="0"/>
                <a:sym typeface="Franklin Gothic Medium"/>
              </a:rPr>
              <a:t>Variant Calling</a:t>
            </a:r>
          </a:p>
        </p:txBody>
      </p:sp>
      <p:sp>
        <p:nvSpPr>
          <p:cNvPr id="40" name="Shape 40"/>
          <p:cNvSpPr/>
          <p:nvPr/>
        </p:nvSpPr>
        <p:spPr>
          <a:xfrm>
            <a:off x="2049079" y="3408002"/>
            <a:ext cx="8072634" cy="423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 algn="l">
              <a:spcBef>
                <a:spcPts val="3200"/>
              </a:spcBef>
              <a:defRPr sz="2000" cap="small">
                <a:solidFill>
                  <a:srgbClr val="000000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 algn="r">
              <a:defRPr sz="1800" cap="none"/>
            </a:pPr>
            <a:r>
              <a:rPr lang="en-US" sz="2400" cap="none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September 17, </a:t>
            </a:r>
            <a:r>
              <a:rPr lang="is-IS" sz="2400" cap="none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2021   </a:t>
            </a:r>
            <a:r>
              <a:rPr lang="en-US" sz="2400" cap="none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|   CMDB Quantitative Biology Lab</a:t>
            </a:r>
          </a:p>
        </p:txBody>
      </p:sp>
    </p:spTree>
    <p:extLst>
      <p:ext uri="{BB962C8B-B14F-4D97-AF65-F5344CB8AC3E}">
        <p14:creationId xmlns:p14="http://schemas.microsoft.com/office/powerpoint/2010/main" val="4278089646"/>
      </p:ext>
    </p:extLst>
  </p:cSld>
  <p:clrMapOvr>
    <a:masterClrMapping/>
  </p:clrMapOvr>
  <p:transition spd="med" advTm="1793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D9E3D1E-432F-3D47-8BC8-5B5C560BB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57" y="1371600"/>
            <a:ext cx="9648885" cy="439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DB55CC-968D-8E42-AC0F-63D5F657F862}"/>
              </a:ext>
            </a:extLst>
          </p:cNvPr>
          <p:cNvSpPr/>
          <p:nvPr/>
        </p:nvSpPr>
        <p:spPr>
          <a:xfrm>
            <a:off x="9135328" y="6260584"/>
            <a:ext cx="2449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www.pacb.com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52934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ig. 2">
            <a:extLst>
              <a:ext uri="{FF2B5EF4-FFF2-40B4-BE49-F238E27FC236}">
                <a16:creationId xmlns:a16="http://schemas.microsoft.com/office/drawing/2014/main" id="{06A493CF-CB4A-E64B-8474-9B882008B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9"/>
          <a:stretch/>
        </p:blipFill>
        <p:spPr bwMode="auto">
          <a:xfrm>
            <a:off x="8328990" y="235975"/>
            <a:ext cx="2606607" cy="606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g. 1">
            <a:extLst>
              <a:ext uri="{FF2B5EF4-FFF2-40B4-BE49-F238E27FC236}">
                <a16:creationId xmlns:a16="http://schemas.microsoft.com/office/drawing/2014/main" id="{35FFFBDC-FFA2-1D40-8DFF-9EB378BDF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151"/>
          <a:stretch/>
        </p:blipFill>
        <p:spPr bwMode="auto">
          <a:xfrm>
            <a:off x="1238540" y="235975"/>
            <a:ext cx="2316906" cy="399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2A6BBB-D8DE-AE43-947C-FEF493D9D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543" y="4460105"/>
            <a:ext cx="1766901" cy="760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02B449-BBA6-214B-9329-DB66E8C1B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010" y="5528804"/>
            <a:ext cx="2673439" cy="336550"/>
          </a:xfrm>
          <a:prstGeom prst="rect">
            <a:avLst/>
          </a:prstGeom>
        </p:spPr>
      </p:pic>
      <p:pic>
        <p:nvPicPr>
          <p:cNvPr id="8" name="Picture 2" descr="Fig. 2">
            <a:extLst>
              <a:ext uri="{FF2B5EF4-FFF2-40B4-BE49-F238E27FC236}">
                <a16:creationId xmlns:a16="http://schemas.microsoft.com/office/drawing/2014/main" id="{B9870B78-72DE-1D43-8F5D-68CD26C66C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85"/>
          <a:stretch/>
        </p:blipFill>
        <p:spPr bwMode="auto">
          <a:xfrm>
            <a:off x="4801188" y="235975"/>
            <a:ext cx="2589624" cy="606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388A55-EFC7-2D47-A27E-2536FE1BD1C5}"/>
              </a:ext>
            </a:extLst>
          </p:cNvPr>
          <p:cNvSpPr/>
          <p:nvPr/>
        </p:nvSpPr>
        <p:spPr>
          <a:xfrm>
            <a:off x="1238540" y="204631"/>
            <a:ext cx="118312" cy="162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55C4A9-B2F3-4342-A7B2-FB02A7D9A760}"/>
              </a:ext>
            </a:extLst>
          </p:cNvPr>
          <p:cNvSpPr/>
          <p:nvPr/>
        </p:nvSpPr>
        <p:spPr>
          <a:xfrm>
            <a:off x="4763726" y="213851"/>
            <a:ext cx="140698" cy="162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4431AA-E6BF-724D-B31B-52E8FE0D162E}"/>
              </a:ext>
            </a:extLst>
          </p:cNvPr>
          <p:cNvSpPr/>
          <p:nvPr/>
        </p:nvSpPr>
        <p:spPr>
          <a:xfrm>
            <a:off x="8296334" y="91157"/>
            <a:ext cx="180829" cy="280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0247E8-31E6-E84C-927E-A8608C134226}"/>
              </a:ext>
            </a:extLst>
          </p:cNvPr>
          <p:cNvSpPr/>
          <p:nvPr/>
        </p:nvSpPr>
        <p:spPr>
          <a:xfrm>
            <a:off x="7855975" y="6520069"/>
            <a:ext cx="808703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Logsdon, G. A. et al. 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Reviews Genetics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21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(10), 597-614.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06171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CDD2DF-A0F4-B643-98C1-399A597A4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84" y="1053495"/>
            <a:ext cx="10005031" cy="43990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B086EA-6EAD-5946-9348-F3C9F328C498}"/>
              </a:ext>
            </a:extLst>
          </p:cNvPr>
          <p:cNvSpPr/>
          <p:nvPr/>
        </p:nvSpPr>
        <p:spPr>
          <a:xfrm>
            <a:off x="7855975" y="6520069"/>
            <a:ext cx="808703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Logsdon, G. A. et al. 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Reviews Genetics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21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(10), 597-614.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58214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ASTQ format and a brief explanation of each line in the format.">
            <a:extLst>
              <a:ext uri="{FF2B5EF4-FFF2-40B4-BE49-F238E27FC236}">
                <a16:creationId xmlns:a16="http://schemas.microsoft.com/office/drawing/2014/main" id="{3F4B017C-220F-0C48-86C7-E85A144F1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482" y="1665249"/>
            <a:ext cx="9960044" cy="234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3252A9-20F9-D549-BAF5-5B43BA62167F}"/>
              </a:ext>
            </a:extLst>
          </p:cNvPr>
          <p:cNvSpPr txBox="1"/>
          <p:nvPr/>
        </p:nvSpPr>
        <p:spPr>
          <a:xfrm>
            <a:off x="1032934" y="1185333"/>
            <a:ext cx="30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FASTQ: raw sequencing reads</a:t>
            </a:r>
          </a:p>
        </p:txBody>
      </p:sp>
    </p:spTree>
    <p:extLst>
      <p:ext uri="{BB962C8B-B14F-4D97-AF65-F5344CB8AC3E}">
        <p14:creationId xmlns:p14="http://schemas.microsoft.com/office/powerpoint/2010/main" val="2034974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ariant calling">
            <a:extLst>
              <a:ext uri="{FF2B5EF4-FFF2-40B4-BE49-F238E27FC236}">
                <a16:creationId xmlns:a16="http://schemas.microsoft.com/office/drawing/2014/main" id="{6BE8D7B5-0930-4E4D-A4F4-1263D7E8C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93958"/>
            <a:ext cx="9567333" cy="327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0A88DF-44F2-EC48-B84A-8E15BFD4BC5E}"/>
              </a:ext>
            </a:extLst>
          </p:cNvPr>
          <p:cNvSpPr/>
          <p:nvPr/>
        </p:nvSpPr>
        <p:spPr>
          <a:xfrm>
            <a:off x="8542661" y="6260584"/>
            <a:ext cx="3397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training.galaxyproject.org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07662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54666" y="1150470"/>
            <a:ext cx="5686985" cy="103941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3953" indent="-322747">
              <a:spcBef>
                <a:spcPts val="88"/>
              </a:spcBef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2382" spc="-26" dirty="0">
                <a:latin typeface="Gill Sans MT"/>
                <a:cs typeface="Gill Sans MT"/>
              </a:rPr>
              <a:t>Where</a:t>
            </a:r>
            <a:r>
              <a:rPr sz="2382" spc="-18" dirty="0">
                <a:latin typeface="Gill Sans MT"/>
                <a:cs typeface="Gill Sans MT"/>
              </a:rPr>
              <a:t> </a:t>
            </a:r>
            <a:r>
              <a:rPr sz="2382" spc="-4" dirty="0">
                <a:latin typeface="Gill Sans MT"/>
                <a:cs typeface="Gill Sans MT"/>
              </a:rPr>
              <a:t>is</a:t>
            </a:r>
            <a:r>
              <a:rPr sz="2382" spc="-13" dirty="0">
                <a:latin typeface="Gill Sans MT"/>
                <a:cs typeface="Gill Sans MT"/>
              </a:rPr>
              <a:t> </a:t>
            </a:r>
            <a:r>
              <a:rPr sz="2382" spc="-93" dirty="0">
                <a:latin typeface="Gill Sans MT"/>
                <a:cs typeface="Gill Sans MT"/>
              </a:rPr>
              <a:t>GATTACA</a:t>
            </a:r>
            <a:r>
              <a:rPr sz="2382" spc="-26" dirty="0">
                <a:latin typeface="Gill Sans MT"/>
                <a:cs typeface="Gill Sans MT"/>
              </a:rPr>
              <a:t> </a:t>
            </a:r>
            <a:r>
              <a:rPr sz="2382" spc="-4" dirty="0">
                <a:latin typeface="Gill Sans MT"/>
                <a:cs typeface="Gill Sans MT"/>
              </a:rPr>
              <a:t>in</a:t>
            </a:r>
            <a:r>
              <a:rPr sz="2382" spc="-18" dirty="0">
                <a:latin typeface="Gill Sans MT"/>
                <a:cs typeface="Gill Sans MT"/>
              </a:rPr>
              <a:t> </a:t>
            </a:r>
            <a:r>
              <a:rPr sz="2382" spc="-9" dirty="0">
                <a:latin typeface="Gill Sans MT"/>
                <a:cs typeface="Gill Sans MT"/>
              </a:rPr>
              <a:t>the</a:t>
            </a:r>
            <a:r>
              <a:rPr sz="2382" spc="-13" dirty="0">
                <a:latin typeface="Gill Sans MT"/>
                <a:cs typeface="Gill Sans MT"/>
              </a:rPr>
              <a:t> </a:t>
            </a:r>
            <a:r>
              <a:rPr sz="2382" spc="-18" dirty="0">
                <a:latin typeface="Gill Sans MT"/>
                <a:cs typeface="Gill Sans MT"/>
              </a:rPr>
              <a:t>human</a:t>
            </a:r>
            <a:r>
              <a:rPr sz="2382" spc="-22" dirty="0">
                <a:latin typeface="Gill Sans MT"/>
                <a:cs typeface="Gill Sans MT"/>
              </a:rPr>
              <a:t> </a:t>
            </a:r>
            <a:r>
              <a:rPr sz="2382" spc="-216" dirty="0">
                <a:latin typeface="Gill Sans MT"/>
                <a:cs typeface="Gill Sans MT"/>
              </a:rPr>
              <a:t>genome?</a:t>
            </a:r>
            <a:endParaRPr sz="2382">
              <a:latin typeface="Gill Sans MT"/>
              <a:cs typeface="Gill Sans MT"/>
            </a:endParaRPr>
          </a:p>
          <a:p>
            <a:pPr marL="333953" indent="-322747">
              <a:spcBef>
                <a:spcPts val="2316"/>
              </a:spcBef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2382" spc="-9" dirty="0">
                <a:latin typeface="Gill Sans MT"/>
                <a:cs typeface="Gill Sans MT"/>
              </a:rPr>
              <a:t>S</a:t>
            </a:r>
            <a:r>
              <a:rPr sz="2382" spc="-4" dirty="0">
                <a:latin typeface="Gill Sans MT"/>
                <a:cs typeface="Gill Sans MT"/>
              </a:rPr>
              <a:t>t</a:t>
            </a:r>
            <a:r>
              <a:rPr sz="2382" spc="-18" dirty="0">
                <a:latin typeface="Gill Sans MT"/>
                <a:cs typeface="Gill Sans MT"/>
              </a:rPr>
              <a:t>r</a:t>
            </a:r>
            <a:r>
              <a:rPr sz="2382" spc="-22" dirty="0">
                <a:latin typeface="Gill Sans MT"/>
                <a:cs typeface="Gill Sans MT"/>
              </a:rPr>
              <a:t>a</a:t>
            </a:r>
            <a:r>
              <a:rPr sz="2382" spc="-4" dirty="0">
                <a:latin typeface="Gill Sans MT"/>
                <a:cs typeface="Gill Sans MT"/>
              </a:rPr>
              <a:t>t</a:t>
            </a:r>
            <a:r>
              <a:rPr sz="2382" spc="-13" dirty="0">
                <a:latin typeface="Gill Sans MT"/>
                <a:cs typeface="Gill Sans MT"/>
              </a:rPr>
              <a:t>e</a:t>
            </a:r>
            <a:r>
              <a:rPr sz="2382" spc="26" dirty="0">
                <a:latin typeface="Gill Sans MT"/>
                <a:cs typeface="Gill Sans MT"/>
              </a:rPr>
              <a:t>g</a:t>
            </a:r>
            <a:r>
              <a:rPr sz="2382" dirty="0">
                <a:latin typeface="Gill Sans MT"/>
                <a:cs typeface="Gill Sans MT"/>
              </a:rPr>
              <a:t>y</a:t>
            </a:r>
            <a:r>
              <a:rPr sz="2382" spc="-13" dirty="0">
                <a:latin typeface="Gill Sans MT"/>
                <a:cs typeface="Gill Sans MT"/>
              </a:rPr>
              <a:t> </a:t>
            </a:r>
            <a:r>
              <a:rPr sz="2382" spc="-18" dirty="0">
                <a:latin typeface="Gill Sans MT"/>
                <a:cs typeface="Gill Sans MT"/>
              </a:rPr>
              <a:t>1</a:t>
            </a:r>
            <a:r>
              <a:rPr sz="2382" dirty="0">
                <a:latin typeface="Gill Sans MT"/>
                <a:cs typeface="Gill Sans MT"/>
              </a:rPr>
              <a:t>:</a:t>
            </a:r>
            <a:r>
              <a:rPr sz="2382" spc="-247" dirty="0">
                <a:latin typeface="Gill Sans MT"/>
                <a:cs typeface="Gill Sans MT"/>
              </a:rPr>
              <a:t> </a:t>
            </a:r>
            <a:r>
              <a:rPr sz="2382" spc="-13" dirty="0">
                <a:latin typeface="Gill Sans MT"/>
                <a:cs typeface="Gill Sans MT"/>
              </a:rPr>
              <a:t>B</a:t>
            </a:r>
            <a:r>
              <a:rPr sz="2382" spc="-18" dirty="0">
                <a:latin typeface="Gill Sans MT"/>
                <a:cs typeface="Gill Sans MT"/>
              </a:rPr>
              <a:t>ru</a:t>
            </a:r>
            <a:r>
              <a:rPr sz="2382" spc="-4" dirty="0">
                <a:latin typeface="Gill Sans MT"/>
                <a:cs typeface="Gill Sans MT"/>
              </a:rPr>
              <a:t>t</a:t>
            </a:r>
            <a:r>
              <a:rPr sz="2382" dirty="0">
                <a:latin typeface="Gill Sans MT"/>
                <a:cs typeface="Gill Sans MT"/>
              </a:rPr>
              <a:t>e</a:t>
            </a:r>
            <a:r>
              <a:rPr sz="2382" spc="-18" dirty="0">
                <a:latin typeface="Gill Sans MT"/>
                <a:cs typeface="Gill Sans MT"/>
              </a:rPr>
              <a:t> </a:t>
            </a:r>
            <a:r>
              <a:rPr sz="2382" spc="-49" dirty="0">
                <a:latin typeface="Gill Sans MT"/>
                <a:cs typeface="Gill Sans MT"/>
              </a:rPr>
              <a:t>F</a:t>
            </a:r>
            <a:r>
              <a:rPr sz="2382" spc="-22" dirty="0">
                <a:latin typeface="Gill Sans MT"/>
                <a:cs typeface="Gill Sans MT"/>
              </a:rPr>
              <a:t>o</a:t>
            </a:r>
            <a:r>
              <a:rPr sz="2382" spc="-75" dirty="0">
                <a:latin typeface="Gill Sans MT"/>
                <a:cs typeface="Gill Sans MT"/>
              </a:rPr>
              <a:t>r</a:t>
            </a:r>
            <a:r>
              <a:rPr sz="2382" spc="-9" dirty="0">
                <a:latin typeface="Gill Sans MT"/>
                <a:cs typeface="Gill Sans MT"/>
              </a:rPr>
              <a:t>ce</a:t>
            </a:r>
            <a:endParaRPr sz="2382">
              <a:latin typeface="Gill Sans MT"/>
              <a:cs typeface="Gill Sans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360705" y="2662517"/>
          <a:ext cx="7171760" cy="12640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8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82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82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82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82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82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82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823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82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4823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4823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4823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4823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21341"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1</a:t>
                      </a:r>
                      <a:endParaRPr sz="1700">
                        <a:latin typeface="Gill Sans MT Bold"/>
                        <a:cs typeface="Gill Sans MT Bold"/>
                      </a:endParaRPr>
                    </a:p>
                  </a:txBody>
                  <a:tcPr marL="0" marR="0" marT="3922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2</a:t>
                      </a:r>
                      <a:endParaRPr sz="1700">
                        <a:latin typeface="Gill Sans MT Bold"/>
                        <a:cs typeface="Gill Sans MT Bold"/>
                      </a:endParaRPr>
                    </a:p>
                  </a:txBody>
                  <a:tcPr marL="0" marR="0" marT="3922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3</a:t>
                      </a:r>
                      <a:endParaRPr sz="1700">
                        <a:latin typeface="Gill Sans MT Bold"/>
                        <a:cs typeface="Gill Sans MT Bold"/>
                      </a:endParaRPr>
                    </a:p>
                  </a:txBody>
                  <a:tcPr marL="0" marR="0" marT="3922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4</a:t>
                      </a:r>
                      <a:endParaRPr sz="1700">
                        <a:latin typeface="Gill Sans MT Bold"/>
                        <a:cs typeface="Gill Sans MT Bold"/>
                      </a:endParaRPr>
                    </a:p>
                  </a:txBody>
                  <a:tcPr marL="0" marR="0" marT="3922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5</a:t>
                      </a:r>
                      <a:endParaRPr sz="1700">
                        <a:latin typeface="Gill Sans MT Bold"/>
                        <a:cs typeface="Gill Sans MT Bold"/>
                      </a:endParaRPr>
                    </a:p>
                  </a:txBody>
                  <a:tcPr marL="0" marR="0" marT="3922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6</a:t>
                      </a:r>
                      <a:endParaRPr sz="1700">
                        <a:latin typeface="Gill Sans MT Bold"/>
                        <a:cs typeface="Gill Sans MT Bold"/>
                      </a:endParaRPr>
                    </a:p>
                  </a:txBody>
                  <a:tcPr marL="0" marR="0" marT="3922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7</a:t>
                      </a:r>
                      <a:endParaRPr sz="1700">
                        <a:latin typeface="Gill Sans MT Bold"/>
                        <a:cs typeface="Gill Sans MT Bold"/>
                      </a:endParaRPr>
                    </a:p>
                  </a:txBody>
                  <a:tcPr marL="0" marR="0" marT="3922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8</a:t>
                      </a:r>
                      <a:endParaRPr sz="1700">
                        <a:latin typeface="Gill Sans MT Bold"/>
                        <a:cs typeface="Gill Sans MT Bold"/>
                      </a:endParaRPr>
                    </a:p>
                  </a:txBody>
                  <a:tcPr marL="0" marR="0" marT="3922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9</a:t>
                      </a:r>
                      <a:endParaRPr sz="1700">
                        <a:latin typeface="Gill Sans MT Bold"/>
                        <a:cs typeface="Gill Sans MT Bold"/>
                      </a:endParaRPr>
                    </a:p>
                  </a:txBody>
                  <a:tcPr marL="0" marR="0" marT="3922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b="1" spc="5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10</a:t>
                      </a:r>
                      <a:endParaRPr sz="1700">
                        <a:latin typeface="Gill Sans MT Bold"/>
                        <a:cs typeface="Gill Sans MT Bold"/>
                      </a:endParaRPr>
                    </a:p>
                  </a:txBody>
                  <a:tcPr marL="0" marR="0" marT="3922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b="1" spc="5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11</a:t>
                      </a:r>
                      <a:endParaRPr sz="1700">
                        <a:latin typeface="Gill Sans MT Bold"/>
                        <a:cs typeface="Gill Sans MT Bold"/>
                      </a:endParaRPr>
                    </a:p>
                  </a:txBody>
                  <a:tcPr marL="0" marR="0" marT="3922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b="1" spc="5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12</a:t>
                      </a:r>
                      <a:endParaRPr sz="1700">
                        <a:latin typeface="Gill Sans MT Bold"/>
                        <a:cs typeface="Gill Sans MT Bold"/>
                      </a:endParaRPr>
                    </a:p>
                  </a:txBody>
                  <a:tcPr marL="0" marR="0" marT="3922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b="1" spc="5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13</a:t>
                      </a:r>
                      <a:endParaRPr sz="1700">
                        <a:latin typeface="Gill Sans MT Bold"/>
                        <a:cs typeface="Gill Sans MT Bold"/>
                      </a:endParaRPr>
                    </a:p>
                  </a:txBody>
                  <a:tcPr marL="0" marR="0" marT="3922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b="1" spc="5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14</a:t>
                      </a:r>
                      <a:endParaRPr sz="1700">
                        <a:latin typeface="Gill Sans MT Bold"/>
                        <a:cs typeface="Gill Sans MT Bold"/>
                      </a:endParaRPr>
                    </a:p>
                  </a:txBody>
                  <a:tcPr marL="0" marR="0" marT="3922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b="1" spc="5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15</a:t>
                      </a:r>
                      <a:endParaRPr sz="1700">
                        <a:latin typeface="Gill Sans MT Bold"/>
                        <a:cs typeface="Gill Sans MT Bold"/>
                      </a:endParaRPr>
                    </a:p>
                  </a:txBody>
                  <a:tcPr marL="0" marR="0" marT="3922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700" b="1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…</a:t>
                      </a:r>
                      <a:endParaRPr sz="1700">
                        <a:latin typeface="Gill Sans MT Bold"/>
                        <a:cs typeface="Gill Sans MT Bold"/>
                      </a:endParaRPr>
                    </a:p>
                  </a:txBody>
                  <a:tcPr marL="0" marR="0" marT="3922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341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700" dirty="0">
                          <a:latin typeface="Gill Sans MT"/>
                          <a:cs typeface="Gill Sans MT"/>
                        </a:rPr>
                        <a:t>T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43703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700" dirty="0">
                          <a:latin typeface="Gill Sans MT"/>
                          <a:cs typeface="Gill Sans MT"/>
                        </a:rPr>
                        <a:t>G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43703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700" dirty="0">
                          <a:latin typeface="Gill Sans MT"/>
                          <a:cs typeface="Gill Sans MT"/>
                        </a:rPr>
                        <a:t>A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43703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700" dirty="0">
                          <a:latin typeface="Gill Sans MT"/>
                          <a:cs typeface="Gill Sans MT"/>
                        </a:rPr>
                        <a:t>T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43703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700" dirty="0">
                          <a:latin typeface="Gill Sans MT"/>
                          <a:cs typeface="Gill Sans MT"/>
                        </a:rPr>
                        <a:t>T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43703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700" dirty="0">
                          <a:latin typeface="Gill Sans MT"/>
                          <a:cs typeface="Gill Sans MT"/>
                        </a:rPr>
                        <a:t>A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43703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700" dirty="0">
                          <a:latin typeface="Gill Sans MT"/>
                          <a:cs typeface="Gill Sans MT"/>
                        </a:rPr>
                        <a:t>C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43703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700" dirty="0">
                          <a:latin typeface="Gill Sans MT"/>
                          <a:cs typeface="Gill Sans MT"/>
                        </a:rPr>
                        <a:t>A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43703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700" dirty="0">
                          <a:latin typeface="Gill Sans MT"/>
                          <a:cs typeface="Gill Sans MT"/>
                        </a:rPr>
                        <a:t>G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43703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700" dirty="0">
                          <a:latin typeface="Gill Sans MT"/>
                          <a:cs typeface="Gill Sans MT"/>
                        </a:rPr>
                        <a:t>A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43703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700" dirty="0">
                          <a:latin typeface="Gill Sans MT"/>
                          <a:cs typeface="Gill Sans MT"/>
                        </a:rPr>
                        <a:t>T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43703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700" dirty="0">
                          <a:latin typeface="Gill Sans MT"/>
                          <a:cs typeface="Gill Sans MT"/>
                        </a:rPr>
                        <a:t>T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43703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700" dirty="0">
                          <a:latin typeface="Gill Sans MT"/>
                          <a:cs typeface="Gill Sans MT"/>
                        </a:rPr>
                        <a:t>A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43703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700" dirty="0">
                          <a:latin typeface="Gill Sans MT"/>
                          <a:cs typeface="Gill Sans MT"/>
                        </a:rPr>
                        <a:t>C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43703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700" dirty="0">
                          <a:latin typeface="Gill Sans MT"/>
                          <a:cs typeface="Gill Sans MT"/>
                        </a:rPr>
                        <a:t>C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43703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700" dirty="0">
                          <a:latin typeface="Gill Sans MT"/>
                          <a:cs typeface="Gill Sans MT"/>
                        </a:rPr>
                        <a:t>…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43703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3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700" dirty="0">
                          <a:solidFill>
                            <a:srgbClr val="008000"/>
                          </a:solidFill>
                          <a:latin typeface="Gill Sans MT"/>
                          <a:cs typeface="Gill Sans MT"/>
                        </a:rPr>
                        <a:t>G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4090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700" dirty="0">
                          <a:solidFill>
                            <a:srgbClr val="008000"/>
                          </a:solidFill>
                          <a:latin typeface="Gill Sans MT"/>
                          <a:cs typeface="Gill Sans MT"/>
                        </a:rPr>
                        <a:t>A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4090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700" dirty="0">
                          <a:solidFill>
                            <a:srgbClr val="008000"/>
                          </a:solidFill>
                          <a:latin typeface="Gill Sans MT"/>
                          <a:cs typeface="Gill Sans MT"/>
                        </a:rPr>
                        <a:t>T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4090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700" dirty="0">
                          <a:solidFill>
                            <a:srgbClr val="008000"/>
                          </a:solidFill>
                          <a:latin typeface="Gill Sans MT"/>
                          <a:cs typeface="Gill Sans MT"/>
                        </a:rPr>
                        <a:t>T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4090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700" dirty="0">
                          <a:solidFill>
                            <a:srgbClr val="008000"/>
                          </a:solidFill>
                          <a:latin typeface="Gill Sans MT"/>
                          <a:cs typeface="Gill Sans MT"/>
                        </a:rPr>
                        <a:t>A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4090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700" dirty="0">
                          <a:solidFill>
                            <a:srgbClr val="008000"/>
                          </a:solidFill>
                          <a:latin typeface="Gill Sans MT"/>
                          <a:cs typeface="Gill Sans MT"/>
                        </a:rPr>
                        <a:t>C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4090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700" dirty="0">
                          <a:solidFill>
                            <a:srgbClr val="008000"/>
                          </a:solidFill>
                          <a:latin typeface="Gill Sans MT"/>
                          <a:cs typeface="Gill Sans MT"/>
                        </a:rPr>
                        <a:t>A</a:t>
                      </a:r>
                      <a:endParaRPr sz="1700">
                        <a:latin typeface="Gill Sans MT"/>
                        <a:cs typeface="Gill Sans MT"/>
                      </a:endParaRPr>
                    </a:p>
                  </a:txBody>
                  <a:tcPr marL="0" marR="0" marT="40901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441537" y="4123764"/>
            <a:ext cx="1485900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dirty="0">
                <a:solidFill>
                  <a:srgbClr val="008000"/>
                </a:solidFill>
                <a:latin typeface="Gill Sans MT"/>
                <a:cs typeface="Gill Sans MT"/>
              </a:rPr>
              <a:t>Match</a:t>
            </a:r>
            <a:r>
              <a:rPr sz="1677" spc="-9" dirty="0">
                <a:solidFill>
                  <a:srgbClr val="008000"/>
                </a:solidFill>
                <a:latin typeface="Gill Sans MT"/>
                <a:cs typeface="Gill Sans MT"/>
              </a:rPr>
              <a:t> </a:t>
            </a:r>
            <a:r>
              <a:rPr sz="1677" dirty="0">
                <a:solidFill>
                  <a:srgbClr val="008000"/>
                </a:solidFill>
                <a:latin typeface="Gill Sans MT"/>
                <a:cs typeface="Gill Sans MT"/>
              </a:rPr>
              <a:t>at</a:t>
            </a:r>
            <a:r>
              <a:rPr sz="1677" spc="-9" dirty="0">
                <a:solidFill>
                  <a:srgbClr val="008000"/>
                </a:solidFill>
                <a:latin typeface="Gill Sans MT"/>
                <a:cs typeface="Gill Sans MT"/>
              </a:rPr>
              <a:t> </a:t>
            </a:r>
            <a:r>
              <a:rPr sz="1677" dirty="0">
                <a:solidFill>
                  <a:srgbClr val="008000"/>
                </a:solidFill>
                <a:latin typeface="Gill Sans MT"/>
                <a:cs typeface="Gill Sans MT"/>
              </a:rPr>
              <a:t>offset</a:t>
            </a:r>
            <a:r>
              <a:rPr sz="1677" spc="-9" dirty="0">
                <a:solidFill>
                  <a:srgbClr val="008000"/>
                </a:solidFill>
                <a:latin typeface="Gill Sans MT"/>
                <a:cs typeface="Gill Sans MT"/>
              </a:rPr>
              <a:t> </a:t>
            </a:r>
            <a:r>
              <a:rPr sz="1677" dirty="0">
                <a:solidFill>
                  <a:srgbClr val="008000"/>
                </a:solidFill>
                <a:latin typeface="Gill Sans MT"/>
                <a:cs typeface="Gill Sans MT"/>
              </a:rPr>
              <a:t>2</a:t>
            </a:r>
            <a:endParaRPr sz="1677">
              <a:latin typeface="Gill Sans MT"/>
              <a:cs typeface="Gill Sans MT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029BEEA2-B5A9-634C-9628-BE73C2336B8F}"/>
              </a:ext>
            </a:extLst>
          </p:cNvPr>
          <p:cNvSpPr txBox="1">
            <a:spLocks/>
          </p:cNvSpPr>
          <p:nvPr/>
        </p:nvSpPr>
        <p:spPr>
          <a:xfrm>
            <a:off x="3860799" y="425142"/>
            <a:ext cx="4323790" cy="52729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lang="en-US" sz="3353"/>
              <a:t>Searching</a:t>
            </a:r>
            <a:r>
              <a:rPr lang="en-US" sz="3353" spc="-9"/>
              <a:t> </a:t>
            </a:r>
            <a:r>
              <a:rPr lang="en-US" sz="3353" spc="-4"/>
              <a:t>for</a:t>
            </a:r>
            <a:r>
              <a:rPr lang="en-US" sz="3353" spc="-9"/>
              <a:t> </a:t>
            </a:r>
            <a:r>
              <a:rPr lang="en-US" sz="3353" spc="-88"/>
              <a:t>GATTACA</a:t>
            </a:r>
            <a:endParaRPr lang="en-US" sz="3353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60882" y="3593353"/>
            <a:ext cx="448235" cy="231962"/>
            <a:chOff x="5782733" y="4072467"/>
            <a:chExt cx="508000" cy="2628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82733" y="4072467"/>
              <a:ext cx="508000" cy="26246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3534" y="4096173"/>
              <a:ext cx="404705" cy="16255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833534" y="4096172"/>
              <a:ext cx="405130" cy="162560"/>
            </a:xfrm>
            <a:custGeom>
              <a:avLst/>
              <a:gdLst/>
              <a:ahLst/>
              <a:cxnLst/>
              <a:rect l="l" t="t" r="r" b="b"/>
              <a:pathLst>
                <a:path w="405129" h="162560">
                  <a:moveTo>
                    <a:pt x="0" y="0"/>
                  </a:moveTo>
                  <a:lnTo>
                    <a:pt x="404706" y="0"/>
                  </a:lnTo>
                  <a:lnTo>
                    <a:pt x="404706" y="162560"/>
                  </a:lnTo>
                  <a:lnTo>
                    <a:pt x="0" y="162560"/>
                  </a:lnTo>
                  <a:lnTo>
                    <a:pt x="0" y="0"/>
                  </a:lnTo>
                  <a:close/>
                </a:path>
              </a:pathLst>
            </a:custGeom>
            <a:ln w="10160">
              <a:solidFill>
                <a:srgbClr val="348FA6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586220" y="3198907"/>
            <a:ext cx="787774" cy="609518"/>
          </a:xfrm>
          <a:prstGeom prst="rect">
            <a:avLst/>
          </a:prstGeom>
        </p:spPr>
        <p:txBody>
          <a:bodyPr vert="horz" wrap="square" lIns="0" tIns="54348" rIns="0" bIns="0" rtlCol="0">
            <a:spAutoFit/>
          </a:bodyPr>
          <a:lstStyle/>
          <a:p>
            <a:pPr algn="ctr">
              <a:spcBef>
                <a:spcPts val="427"/>
              </a:spcBef>
            </a:pPr>
            <a:r>
              <a:rPr sz="1677" spc="4" dirty="0">
                <a:latin typeface="Arial"/>
                <a:cs typeface="Arial"/>
              </a:rPr>
              <a:t>406.25k</a:t>
            </a:r>
            <a:endParaRPr sz="1677">
              <a:latin typeface="Arial"/>
              <a:cs typeface="Arial"/>
            </a:endParaRPr>
          </a:p>
          <a:p>
            <a:pPr marL="4483" algn="ctr">
              <a:spcBef>
                <a:spcPts val="340"/>
              </a:spcBef>
            </a:pPr>
            <a:r>
              <a:rPr sz="1677" dirty="0">
                <a:latin typeface="Arial"/>
                <a:cs typeface="Arial"/>
              </a:rPr>
              <a:t>?</a:t>
            </a:r>
            <a:endParaRPr sz="167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46537" y="3832411"/>
            <a:ext cx="667871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9" dirty="0">
                <a:latin typeface="Arial"/>
                <a:cs typeface="Arial"/>
              </a:rPr>
              <a:t>437</a:t>
            </a:r>
            <a:r>
              <a:rPr sz="1677" dirty="0">
                <a:latin typeface="Arial"/>
                <a:cs typeface="Arial"/>
              </a:rPr>
              <a:t>.</a:t>
            </a:r>
            <a:r>
              <a:rPr sz="1677" spc="9" dirty="0">
                <a:latin typeface="Arial"/>
                <a:cs typeface="Arial"/>
              </a:rPr>
              <a:t>5k</a:t>
            </a:r>
            <a:endParaRPr sz="1677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640294" y="3414059"/>
            <a:ext cx="448235" cy="433668"/>
            <a:chOff x="4512733" y="3869267"/>
            <a:chExt cx="508000" cy="49149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2733" y="3869267"/>
              <a:ext cx="508000" cy="49106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61839" y="3892972"/>
              <a:ext cx="408094" cy="39454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61840" y="3892972"/>
              <a:ext cx="408305" cy="394970"/>
            </a:xfrm>
            <a:custGeom>
              <a:avLst/>
              <a:gdLst/>
              <a:ahLst/>
              <a:cxnLst/>
              <a:rect l="l" t="t" r="r" b="b"/>
              <a:pathLst>
                <a:path w="408304" h="394970">
                  <a:moveTo>
                    <a:pt x="0" y="0"/>
                  </a:moveTo>
                  <a:lnTo>
                    <a:pt x="408093" y="0"/>
                  </a:lnTo>
                  <a:lnTo>
                    <a:pt x="408093" y="394547"/>
                  </a:lnTo>
                  <a:lnTo>
                    <a:pt x="0" y="394547"/>
                  </a:lnTo>
                  <a:lnTo>
                    <a:pt x="0" y="0"/>
                  </a:lnTo>
                  <a:close/>
                </a:path>
              </a:pathLst>
            </a:custGeom>
            <a:ln w="10160">
              <a:solidFill>
                <a:srgbClr val="348FA6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615993" y="3100294"/>
            <a:ext cx="488576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9" dirty="0">
                <a:latin typeface="Arial"/>
                <a:cs typeface="Arial"/>
              </a:rPr>
              <a:t>375k</a:t>
            </a:r>
            <a:endParaRPr sz="167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25395" y="3817470"/>
            <a:ext cx="667871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9" dirty="0">
                <a:latin typeface="Arial"/>
                <a:cs typeface="Arial"/>
              </a:rPr>
              <a:t>437</a:t>
            </a:r>
            <a:r>
              <a:rPr sz="1677" dirty="0">
                <a:latin typeface="Arial"/>
                <a:cs typeface="Arial"/>
              </a:rPr>
              <a:t>.</a:t>
            </a:r>
            <a:r>
              <a:rPr sz="1677" spc="9" dirty="0">
                <a:latin typeface="Arial"/>
                <a:cs typeface="Arial"/>
              </a:rPr>
              <a:t>5k</a:t>
            </a:r>
            <a:endParaRPr sz="1677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669117" y="3406588"/>
            <a:ext cx="448235" cy="837079"/>
            <a:chOff x="3412066" y="3860800"/>
            <a:chExt cx="508000" cy="94869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2066" y="3860800"/>
              <a:ext cx="508000" cy="94826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66253" y="3886200"/>
              <a:ext cx="404705" cy="84666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648349" y="3115235"/>
            <a:ext cx="488576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9" dirty="0">
                <a:latin typeface="Arial"/>
                <a:cs typeface="Arial"/>
              </a:rPr>
              <a:t>375k</a:t>
            </a:r>
            <a:endParaRPr sz="1677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91268" y="4250765"/>
            <a:ext cx="2245659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889233" algn="l"/>
                <a:tab pos="1767822" algn="l"/>
              </a:tabLst>
            </a:pPr>
            <a:r>
              <a:rPr sz="1677" spc="9" dirty="0">
                <a:latin typeface="Arial"/>
                <a:cs typeface="Arial"/>
              </a:rPr>
              <a:t>500</a:t>
            </a:r>
            <a:r>
              <a:rPr sz="1677" dirty="0">
                <a:latin typeface="Arial"/>
                <a:cs typeface="Arial"/>
              </a:rPr>
              <a:t>k	</a:t>
            </a:r>
            <a:r>
              <a:rPr sz="1677" spc="9" dirty="0">
                <a:latin typeface="Arial"/>
                <a:cs typeface="Arial"/>
              </a:rPr>
              <a:t>500</a:t>
            </a:r>
            <a:r>
              <a:rPr sz="1677" dirty="0">
                <a:latin typeface="Arial"/>
                <a:cs typeface="Arial"/>
              </a:rPr>
              <a:t>k	</a:t>
            </a:r>
            <a:r>
              <a:rPr sz="1677" spc="9" dirty="0">
                <a:latin typeface="Arial"/>
                <a:cs typeface="Arial"/>
              </a:rPr>
              <a:t>500k</a:t>
            </a:r>
            <a:endParaRPr sz="1677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795059" y="2793999"/>
            <a:ext cx="448235" cy="1419785"/>
            <a:chOff x="2421467" y="3166532"/>
            <a:chExt cx="508000" cy="1609090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21467" y="3166532"/>
              <a:ext cx="508000" cy="160866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0574" y="3190241"/>
              <a:ext cx="404705" cy="150875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769809" y="2495176"/>
            <a:ext cx="488576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9" dirty="0">
                <a:latin typeface="Arial"/>
                <a:cs typeface="Arial"/>
              </a:rPr>
              <a:t>250k</a:t>
            </a:r>
            <a:endParaRPr sz="1677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913530" y="1538940"/>
            <a:ext cx="448235" cy="2674844"/>
            <a:chOff x="1422400" y="1744132"/>
            <a:chExt cx="508000" cy="3031490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2400" y="1744132"/>
              <a:ext cx="508000" cy="303106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4894" y="1772920"/>
              <a:ext cx="404705" cy="2926079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3066126" y="1240117"/>
            <a:ext cx="141194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dirty="0">
                <a:latin typeface="Arial"/>
                <a:cs typeface="Arial"/>
              </a:rPr>
              <a:t>1</a:t>
            </a:r>
            <a:endParaRPr sz="1677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704977" y="990600"/>
            <a:ext cx="2847975" cy="348503"/>
          </a:xfrm>
          <a:custGeom>
            <a:avLst/>
            <a:gdLst/>
            <a:ahLst/>
            <a:cxnLst/>
            <a:rect l="l" t="t" r="r" b="b"/>
            <a:pathLst>
              <a:path w="3227704" h="394969">
                <a:moveTo>
                  <a:pt x="3227494" y="0"/>
                </a:moveTo>
                <a:lnTo>
                  <a:pt x="0" y="0"/>
                </a:lnTo>
                <a:lnTo>
                  <a:pt x="0" y="394547"/>
                </a:lnTo>
                <a:lnTo>
                  <a:pt x="3227494" y="394547"/>
                </a:lnTo>
                <a:lnTo>
                  <a:pt x="3227494" y="0"/>
                </a:lnTo>
                <a:close/>
              </a:path>
            </a:pathLst>
          </a:custGeom>
          <a:solidFill>
            <a:srgbClr val="FEB80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29" name="object 29"/>
          <p:cNvSpPr txBox="1"/>
          <p:nvPr/>
        </p:nvSpPr>
        <p:spPr>
          <a:xfrm>
            <a:off x="4779831" y="1023471"/>
            <a:ext cx="2670362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4" dirty="0">
                <a:latin typeface="Arial"/>
                <a:cs typeface="Arial"/>
              </a:rPr>
              <a:t>&lt;20</a:t>
            </a:r>
            <a:r>
              <a:rPr sz="1677" dirty="0">
                <a:latin typeface="Arial"/>
                <a:cs typeface="Arial"/>
              </a:rPr>
              <a:t> guesses to find</a:t>
            </a:r>
            <a:r>
              <a:rPr sz="1677" spc="-4" dirty="0">
                <a:latin typeface="Arial"/>
                <a:cs typeface="Arial"/>
              </a:rPr>
              <a:t> </a:t>
            </a:r>
            <a:r>
              <a:rPr sz="1677" spc="9" dirty="0">
                <a:latin typeface="Arial"/>
                <a:cs typeface="Arial"/>
              </a:rPr>
              <a:t>424242</a:t>
            </a:r>
            <a:endParaRPr sz="1677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39513" y="1449294"/>
            <a:ext cx="141194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dirty="0">
                <a:latin typeface="Arial"/>
                <a:cs typeface="Arial"/>
              </a:rPr>
              <a:t>1</a:t>
            </a:r>
            <a:endParaRPr sz="1677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796078" y="6342530"/>
            <a:ext cx="320488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9" dirty="0">
                <a:latin typeface="Arial"/>
                <a:cs typeface="Arial"/>
              </a:rPr>
              <a:t>1M</a:t>
            </a:r>
            <a:endParaRPr sz="1677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173941" y="1538941"/>
            <a:ext cx="456079" cy="5042647"/>
            <a:chOff x="584200" y="1744133"/>
            <a:chExt cx="516890" cy="5715000"/>
          </a:xfrm>
        </p:grpSpPr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4200" y="1744133"/>
              <a:ext cx="516466" cy="57150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0079" y="1772920"/>
              <a:ext cx="406399" cy="5608319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223247" y="1564341"/>
            <a:ext cx="358588" cy="2718758"/>
          </a:xfrm>
          <a:prstGeom prst="rect">
            <a:avLst/>
          </a:prstGeom>
          <a:ln w="10160">
            <a:solidFill>
              <a:srgbClr val="348FA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5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5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5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5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5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5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5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53">
              <a:latin typeface="Times New Roman"/>
              <a:cs typeface="Times New Roman"/>
            </a:endParaRPr>
          </a:p>
          <a:p>
            <a:pPr marL="127754">
              <a:spcBef>
                <a:spcPts val="1429"/>
              </a:spcBef>
            </a:pPr>
            <a:r>
              <a:rPr sz="1677" dirty="0">
                <a:latin typeface="Arial"/>
                <a:cs typeface="Arial"/>
              </a:rPr>
              <a:t>?</a:t>
            </a:r>
            <a:endParaRPr sz="1677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959847" y="1564341"/>
            <a:ext cx="357468" cy="1473288"/>
          </a:xfrm>
          <a:prstGeom prst="rect">
            <a:avLst/>
          </a:prstGeom>
          <a:ln w="10160">
            <a:solidFill>
              <a:srgbClr val="348FA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5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5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53">
              <a:latin typeface="Times New Roman"/>
              <a:cs typeface="Times New Roman"/>
            </a:endParaRPr>
          </a:p>
          <a:p>
            <a:pPr>
              <a:spcBef>
                <a:spcPts val="40"/>
              </a:spcBef>
            </a:pPr>
            <a:endParaRPr sz="2338">
              <a:latin typeface="Times New Roman"/>
              <a:cs typeface="Times New Roman"/>
            </a:endParaRPr>
          </a:p>
          <a:p>
            <a:pPr marL="117108"/>
            <a:r>
              <a:rPr sz="1677" dirty="0">
                <a:latin typeface="Arial"/>
                <a:cs typeface="Arial"/>
              </a:rPr>
              <a:t>?</a:t>
            </a:r>
            <a:endParaRPr sz="1677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838389" y="2814919"/>
            <a:ext cx="357468" cy="801310"/>
          </a:xfrm>
          <a:prstGeom prst="rect">
            <a:avLst/>
          </a:prstGeom>
          <a:ln w="10160">
            <a:solidFill>
              <a:srgbClr val="348FA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53">
              <a:latin typeface="Times New Roman"/>
              <a:cs typeface="Times New Roman"/>
            </a:endParaRPr>
          </a:p>
          <a:p>
            <a:pPr>
              <a:spcBef>
                <a:spcPts val="40"/>
              </a:spcBef>
            </a:pPr>
            <a:endParaRPr sz="1677">
              <a:latin typeface="Times New Roman"/>
              <a:cs typeface="Times New Roman"/>
            </a:endParaRPr>
          </a:p>
          <a:p>
            <a:pPr marL="117108"/>
            <a:r>
              <a:rPr sz="1677" dirty="0">
                <a:latin typeface="Arial"/>
                <a:cs typeface="Arial"/>
              </a:rPr>
              <a:t>?</a:t>
            </a:r>
            <a:endParaRPr sz="1677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716930" y="3429000"/>
            <a:ext cx="357468" cy="513202"/>
          </a:xfrm>
          <a:prstGeom prst="rect">
            <a:avLst/>
          </a:prstGeom>
          <a:ln w="10160">
            <a:solidFill>
              <a:srgbClr val="348FA6"/>
            </a:solidFill>
          </a:ln>
        </p:spPr>
        <p:txBody>
          <a:bodyPr vert="horz" wrap="square" lIns="0" tIns="3922" rIns="0" bIns="0" rtlCol="0">
            <a:spAutoFit/>
          </a:bodyPr>
          <a:lstStyle/>
          <a:p>
            <a:pPr>
              <a:spcBef>
                <a:spcPts val="31"/>
              </a:spcBef>
            </a:pPr>
            <a:endParaRPr sz="1632">
              <a:latin typeface="Times New Roman"/>
              <a:cs typeface="Times New Roman"/>
            </a:endParaRPr>
          </a:p>
          <a:p>
            <a:pPr marL="117108">
              <a:spcBef>
                <a:spcPts val="4"/>
              </a:spcBef>
            </a:pPr>
            <a:r>
              <a:rPr sz="1677" dirty="0">
                <a:latin typeface="Arial"/>
                <a:cs typeface="Arial"/>
              </a:rPr>
              <a:t>?</a:t>
            </a:r>
            <a:endParaRPr sz="1677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683623" y="3434977"/>
            <a:ext cx="360269" cy="301082"/>
          </a:xfrm>
          <a:prstGeom prst="rect">
            <a:avLst/>
          </a:prstGeom>
        </p:spPr>
        <p:txBody>
          <a:bodyPr vert="horz" wrap="square" lIns="0" tIns="42582" rIns="0" bIns="0" rtlCol="0">
            <a:spAutoFit/>
          </a:bodyPr>
          <a:lstStyle/>
          <a:p>
            <a:pPr marL="118789">
              <a:spcBef>
                <a:spcPts val="335"/>
              </a:spcBef>
            </a:pPr>
            <a:r>
              <a:rPr sz="1677" dirty="0">
                <a:latin typeface="Arial"/>
                <a:cs typeface="Arial"/>
              </a:rPr>
              <a:t>?</a:t>
            </a:r>
            <a:endParaRPr sz="1677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642412" y="3690471"/>
            <a:ext cx="456079" cy="134471"/>
            <a:chOff x="6781800" y="4182534"/>
            <a:chExt cx="516890" cy="152400"/>
          </a:xfrm>
        </p:grpSpPr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81800" y="4182534"/>
              <a:ext cx="516466" cy="1524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35986" y="4211320"/>
              <a:ext cx="406399" cy="4910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835987" y="4211320"/>
              <a:ext cx="406400" cy="49530"/>
            </a:xfrm>
            <a:custGeom>
              <a:avLst/>
              <a:gdLst/>
              <a:ahLst/>
              <a:cxnLst/>
              <a:rect l="l" t="t" r="r" b="b"/>
              <a:pathLst>
                <a:path w="406400" h="49529">
                  <a:moveTo>
                    <a:pt x="0" y="0"/>
                  </a:moveTo>
                  <a:lnTo>
                    <a:pt x="406400" y="0"/>
                  </a:lnTo>
                  <a:lnTo>
                    <a:pt x="406400" y="49107"/>
                  </a:lnTo>
                  <a:lnTo>
                    <a:pt x="0" y="49107"/>
                  </a:lnTo>
                  <a:lnTo>
                    <a:pt x="0" y="0"/>
                  </a:lnTo>
                  <a:close/>
                </a:path>
              </a:pathLst>
            </a:custGeom>
            <a:ln w="10160">
              <a:solidFill>
                <a:srgbClr val="348FA6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8240059" y="3690471"/>
            <a:ext cx="448235" cy="134471"/>
            <a:chOff x="7459133" y="4182534"/>
            <a:chExt cx="508000" cy="152400"/>
          </a:xfrm>
        </p:grpSpPr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59133" y="4182534"/>
              <a:ext cx="508000" cy="1524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08239" y="4211320"/>
              <a:ext cx="406399" cy="4910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508239" y="4211320"/>
              <a:ext cx="406400" cy="49530"/>
            </a:xfrm>
            <a:custGeom>
              <a:avLst/>
              <a:gdLst/>
              <a:ahLst/>
              <a:cxnLst/>
              <a:rect l="l" t="t" r="r" b="b"/>
              <a:pathLst>
                <a:path w="406400" h="49529">
                  <a:moveTo>
                    <a:pt x="0" y="0"/>
                  </a:moveTo>
                  <a:lnTo>
                    <a:pt x="406400" y="0"/>
                  </a:lnTo>
                  <a:lnTo>
                    <a:pt x="406400" y="49107"/>
                  </a:lnTo>
                  <a:lnTo>
                    <a:pt x="0" y="49107"/>
                  </a:lnTo>
                  <a:lnTo>
                    <a:pt x="0" y="0"/>
                  </a:lnTo>
                  <a:close/>
                </a:path>
              </a:pathLst>
            </a:custGeom>
            <a:ln w="10160">
              <a:solidFill>
                <a:srgbClr val="348FA6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9726706" y="3690471"/>
            <a:ext cx="448235" cy="134471"/>
            <a:chOff x="9144000" y="4182534"/>
            <a:chExt cx="508000" cy="152400"/>
          </a:xfrm>
        </p:grpSpPr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4000" y="4182534"/>
              <a:ext cx="508000" cy="1524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94799" y="4211320"/>
              <a:ext cx="404707" cy="4910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9194800" y="4211320"/>
              <a:ext cx="405130" cy="49530"/>
            </a:xfrm>
            <a:custGeom>
              <a:avLst/>
              <a:gdLst/>
              <a:ahLst/>
              <a:cxnLst/>
              <a:rect l="l" t="t" r="r" b="b"/>
              <a:pathLst>
                <a:path w="405129" h="49529">
                  <a:moveTo>
                    <a:pt x="0" y="0"/>
                  </a:moveTo>
                  <a:lnTo>
                    <a:pt x="404707" y="0"/>
                  </a:lnTo>
                  <a:lnTo>
                    <a:pt x="404707" y="49107"/>
                  </a:lnTo>
                  <a:lnTo>
                    <a:pt x="0" y="49107"/>
                  </a:lnTo>
                  <a:lnTo>
                    <a:pt x="0" y="0"/>
                  </a:lnTo>
                  <a:close/>
                </a:path>
              </a:pathLst>
            </a:custGeom>
            <a:ln w="10160">
              <a:solidFill>
                <a:srgbClr val="348FA6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9575949" y="3316941"/>
            <a:ext cx="739588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9" dirty="0">
                <a:latin typeface="Arial"/>
                <a:cs typeface="Arial"/>
              </a:rPr>
              <a:t>424241</a:t>
            </a:r>
            <a:endParaRPr sz="1677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575949" y="3832411"/>
            <a:ext cx="739588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9" dirty="0">
                <a:latin typeface="Arial"/>
                <a:cs typeface="Arial"/>
              </a:rPr>
              <a:t>424243</a:t>
            </a:r>
            <a:endParaRPr sz="1677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006691" y="3533588"/>
            <a:ext cx="235324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dirty="0">
                <a:latin typeface="Arial"/>
                <a:cs typeface="Arial"/>
              </a:rPr>
              <a:t>…</a:t>
            </a:r>
            <a:endParaRPr sz="1677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000812" y="1359648"/>
            <a:ext cx="2190750" cy="348503"/>
          </a:xfrm>
          <a:custGeom>
            <a:avLst/>
            <a:gdLst/>
            <a:ahLst/>
            <a:cxnLst/>
            <a:rect l="l" t="t" r="r" b="b"/>
            <a:pathLst>
              <a:path w="2482850" h="394969">
                <a:moveTo>
                  <a:pt x="2482427" y="0"/>
                </a:moveTo>
                <a:lnTo>
                  <a:pt x="0" y="0"/>
                </a:lnTo>
                <a:lnTo>
                  <a:pt x="0" y="394545"/>
                </a:lnTo>
                <a:lnTo>
                  <a:pt x="2482427" y="394545"/>
                </a:lnTo>
                <a:lnTo>
                  <a:pt x="2482427" y="0"/>
                </a:lnTo>
                <a:close/>
              </a:path>
            </a:pathLst>
          </a:custGeom>
          <a:solidFill>
            <a:srgbClr val="FEB80A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6" name="object 56"/>
          <p:cNvSpPr txBox="1"/>
          <p:nvPr/>
        </p:nvSpPr>
        <p:spPr>
          <a:xfrm>
            <a:off x="5075667" y="1389529"/>
            <a:ext cx="2018179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4" dirty="0">
                <a:latin typeface="Arial"/>
                <a:cs typeface="Arial"/>
              </a:rPr>
              <a:t>How</a:t>
            </a:r>
            <a:r>
              <a:rPr sz="1677" spc="-9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did</a:t>
            </a:r>
            <a:r>
              <a:rPr sz="1677" spc="-4" dirty="0">
                <a:latin typeface="Arial"/>
                <a:cs typeface="Arial"/>
              </a:rPr>
              <a:t> </a:t>
            </a:r>
            <a:r>
              <a:rPr sz="1677" dirty="0">
                <a:latin typeface="Arial"/>
                <a:cs typeface="Arial"/>
              </a:rPr>
              <a:t>I</a:t>
            </a:r>
            <a:r>
              <a:rPr sz="1677" spc="-9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know</a:t>
            </a:r>
            <a:r>
              <a:rPr sz="1677" spc="-4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that?</a:t>
            </a:r>
            <a:endParaRPr sz="1677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447677" y="4791636"/>
            <a:ext cx="4441451" cy="303911"/>
          </a:xfrm>
          <a:prstGeom prst="rect">
            <a:avLst/>
          </a:prstGeom>
          <a:solidFill>
            <a:srgbClr val="FEB80A"/>
          </a:solidFill>
        </p:spPr>
        <p:txBody>
          <a:bodyPr vert="horz" wrap="square" lIns="0" tIns="45384" rIns="0" bIns="0" rtlCol="0">
            <a:spAutoFit/>
          </a:bodyPr>
          <a:lstStyle/>
          <a:p>
            <a:pPr marL="80687">
              <a:spcBef>
                <a:spcPts val="357"/>
              </a:spcBef>
            </a:pPr>
            <a:r>
              <a:rPr sz="1677" spc="4" dirty="0">
                <a:latin typeface="Arial"/>
                <a:cs typeface="Arial"/>
              </a:rPr>
              <a:t>How</a:t>
            </a:r>
            <a:r>
              <a:rPr sz="1677" spc="9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many times can</a:t>
            </a:r>
            <a:r>
              <a:rPr sz="1677" spc="9" dirty="0">
                <a:latin typeface="Arial"/>
                <a:cs typeface="Arial"/>
              </a:rPr>
              <a:t> </a:t>
            </a:r>
            <a:r>
              <a:rPr sz="1677" dirty="0">
                <a:latin typeface="Arial"/>
                <a:cs typeface="Arial"/>
              </a:rPr>
              <a:t>I</a:t>
            </a:r>
            <a:r>
              <a:rPr sz="1677" spc="9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cut 1,000,000</a:t>
            </a:r>
            <a:r>
              <a:rPr sz="1677" spc="9" dirty="0">
                <a:latin typeface="Arial"/>
                <a:cs typeface="Arial"/>
              </a:rPr>
              <a:t> </a:t>
            </a:r>
            <a:r>
              <a:rPr sz="1677" dirty="0">
                <a:latin typeface="Arial"/>
                <a:cs typeface="Arial"/>
              </a:rPr>
              <a:t>in</a:t>
            </a:r>
            <a:r>
              <a:rPr sz="1677" spc="9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half?</a:t>
            </a:r>
            <a:endParaRPr sz="1677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914342" y="4791636"/>
            <a:ext cx="1684244" cy="303911"/>
          </a:xfrm>
          <a:prstGeom prst="rect">
            <a:avLst/>
          </a:prstGeom>
          <a:solidFill>
            <a:srgbClr val="FEB80A"/>
          </a:solidFill>
        </p:spPr>
        <p:txBody>
          <a:bodyPr vert="horz" wrap="square" lIns="0" tIns="45384" rIns="0" bIns="0" rtlCol="0">
            <a:spAutoFit/>
          </a:bodyPr>
          <a:lstStyle/>
          <a:p>
            <a:pPr marL="76764">
              <a:spcBef>
                <a:spcPts val="357"/>
              </a:spcBef>
            </a:pPr>
            <a:r>
              <a:rPr sz="1677" dirty="0">
                <a:latin typeface="Arial"/>
                <a:cs typeface="Arial"/>
              </a:rPr>
              <a:t>x</a:t>
            </a:r>
            <a:r>
              <a:rPr sz="1677" spc="-9" dirty="0">
                <a:latin typeface="Arial"/>
                <a:cs typeface="Arial"/>
              </a:rPr>
              <a:t> </a:t>
            </a:r>
            <a:r>
              <a:rPr sz="1677" dirty="0">
                <a:latin typeface="Arial"/>
                <a:cs typeface="Arial"/>
              </a:rPr>
              <a:t>=</a:t>
            </a:r>
            <a:r>
              <a:rPr sz="1677" spc="-4" dirty="0">
                <a:latin typeface="Arial"/>
                <a:cs typeface="Arial"/>
              </a:rPr>
              <a:t> </a:t>
            </a:r>
            <a:r>
              <a:rPr sz="1677" dirty="0">
                <a:latin typeface="Arial"/>
                <a:cs typeface="Arial"/>
              </a:rPr>
              <a:t>19.93</a:t>
            </a:r>
            <a:r>
              <a:rPr sz="1677" spc="-4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=&gt;</a:t>
            </a:r>
            <a:r>
              <a:rPr sz="1677" spc="-9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20</a:t>
            </a:r>
            <a:endParaRPr sz="1677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447677" y="5221941"/>
            <a:ext cx="4441451" cy="299384"/>
          </a:xfrm>
          <a:prstGeom prst="rect">
            <a:avLst/>
          </a:prstGeom>
          <a:solidFill>
            <a:srgbClr val="FEB80A"/>
          </a:solidFill>
        </p:spPr>
        <p:txBody>
          <a:bodyPr vert="horz" wrap="square" lIns="0" tIns="40901" rIns="0" bIns="0" rtlCol="0">
            <a:spAutoFit/>
          </a:bodyPr>
          <a:lstStyle/>
          <a:p>
            <a:pPr marL="90772">
              <a:spcBef>
                <a:spcPts val="322"/>
              </a:spcBef>
            </a:pPr>
            <a:r>
              <a:rPr sz="1677" spc="4" dirty="0">
                <a:latin typeface="Arial"/>
                <a:cs typeface="Arial"/>
              </a:rPr>
              <a:t>How</a:t>
            </a:r>
            <a:r>
              <a:rPr sz="1677" spc="9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many times can</a:t>
            </a:r>
            <a:r>
              <a:rPr sz="1677" spc="9" dirty="0">
                <a:latin typeface="Arial"/>
                <a:cs typeface="Arial"/>
              </a:rPr>
              <a:t> </a:t>
            </a:r>
            <a:r>
              <a:rPr sz="1677" dirty="0">
                <a:latin typeface="Arial"/>
                <a:cs typeface="Arial"/>
              </a:rPr>
              <a:t>I</a:t>
            </a:r>
            <a:r>
              <a:rPr sz="1677" spc="9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cut 2,000,000</a:t>
            </a:r>
            <a:r>
              <a:rPr sz="1677" spc="9" dirty="0">
                <a:latin typeface="Arial"/>
                <a:cs typeface="Arial"/>
              </a:rPr>
              <a:t> </a:t>
            </a:r>
            <a:r>
              <a:rPr sz="1677" dirty="0">
                <a:latin typeface="Arial"/>
                <a:cs typeface="Arial"/>
              </a:rPr>
              <a:t>in</a:t>
            </a:r>
            <a:r>
              <a:rPr sz="1677" spc="9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half?</a:t>
            </a:r>
            <a:endParaRPr sz="1677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467848" y="5652246"/>
            <a:ext cx="4867835" cy="302214"/>
          </a:xfrm>
          <a:prstGeom prst="rect">
            <a:avLst/>
          </a:prstGeom>
          <a:solidFill>
            <a:srgbClr val="FEB80A"/>
          </a:solidFill>
        </p:spPr>
        <p:txBody>
          <a:bodyPr vert="horz" wrap="square" lIns="0" tIns="43703" rIns="0" bIns="0" rtlCol="0">
            <a:spAutoFit/>
          </a:bodyPr>
          <a:lstStyle/>
          <a:p>
            <a:pPr marL="85730">
              <a:spcBef>
                <a:spcPts val="344"/>
              </a:spcBef>
            </a:pPr>
            <a:r>
              <a:rPr sz="1677" spc="4" dirty="0">
                <a:latin typeface="Arial"/>
                <a:cs typeface="Arial"/>
              </a:rPr>
              <a:t>How</a:t>
            </a:r>
            <a:r>
              <a:rPr sz="1677" spc="9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many</a:t>
            </a:r>
            <a:r>
              <a:rPr sz="1677" spc="9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times can</a:t>
            </a:r>
            <a:r>
              <a:rPr sz="1677" spc="13" dirty="0">
                <a:latin typeface="Arial"/>
                <a:cs typeface="Arial"/>
              </a:rPr>
              <a:t> </a:t>
            </a:r>
            <a:r>
              <a:rPr sz="1677" dirty="0">
                <a:latin typeface="Arial"/>
                <a:cs typeface="Arial"/>
              </a:rPr>
              <a:t>I</a:t>
            </a:r>
            <a:r>
              <a:rPr sz="1677" spc="4" dirty="0">
                <a:latin typeface="Arial"/>
                <a:cs typeface="Arial"/>
              </a:rPr>
              <a:t> cut</a:t>
            </a:r>
            <a:r>
              <a:rPr sz="1677" spc="9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1,000,000,000</a:t>
            </a:r>
            <a:r>
              <a:rPr sz="1677" spc="9" dirty="0">
                <a:latin typeface="Arial"/>
                <a:cs typeface="Arial"/>
              </a:rPr>
              <a:t> </a:t>
            </a:r>
            <a:r>
              <a:rPr sz="1677" dirty="0">
                <a:latin typeface="Arial"/>
                <a:cs typeface="Arial"/>
              </a:rPr>
              <a:t>in</a:t>
            </a:r>
            <a:r>
              <a:rPr sz="1677" spc="13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half?</a:t>
            </a:r>
            <a:endParaRPr sz="1677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914342" y="5221941"/>
            <a:ext cx="1684244" cy="299384"/>
          </a:xfrm>
          <a:prstGeom prst="rect">
            <a:avLst/>
          </a:prstGeom>
          <a:solidFill>
            <a:srgbClr val="FEB80A"/>
          </a:solidFill>
        </p:spPr>
        <p:txBody>
          <a:bodyPr vert="horz" wrap="square" lIns="0" tIns="40901" rIns="0" bIns="0" rtlCol="0">
            <a:spAutoFit/>
          </a:bodyPr>
          <a:lstStyle/>
          <a:p>
            <a:pPr marL="85730">
              <a:spcBef>
                <a:spcPts val="322"/>
              </a:spcBef>
            </a:pPr>
            <a:r>
              <a:rPr sz="1677" dirty="0">
                <a:latin typeface="Arial"/>
                <a:cs typeface="Arial"/>
              </a:rPr>
              <a:t>x</a:t>
            </a:r>
            <a:r>
              <a:rPr sz="1677" spc="-9" dirty="0">
                <a:latin typeface="Arial"/>
                <a:cs typeface="Arial"/>
              </a:rPr>
              <a:t> </a:t>
            </a:r>
            <a:r>
              <a:rPr sz="1677" dirty="0">
                <a:latin typeface="Arial"/>
                <a:cs typeface="Arial"/>
              </a:rPr>
              <a:t>=</a:t>
            </a:r>
            <a:r>
              <a:rPr sz="1677" spc="-4" dirty="0">
                <a:latin typeface="Arial"/>
                <a:cs typeface="Arial"/>
              </a:rPr>
              <a:t> </a:t>
            </a:r>
            <a:r>
              <a:rPr sz="1677" dirty="0">
                <a:latin typeface="Arial"/>
                <a:cs typeface="Arial"/>
              </a:rPr>
              <a:t>20.93</a:t>
            </a:r>
            <a:r>
              <a:rPr sz="1677" spc="-4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=&gt;</a:t>
            </a:r>
            <a:r>
              <a:rPr sz="1677" spc="-9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21</a:t>
            </a:r>
            <a:endParaRPr sz="1677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467848" y="6082553"/>
            <a:ext cx="4867835" cy="297688"/>
          </a:xfrm>
          <a:prstGeom prst="rect">
            <a:avLst/>
          </a:prstGeom>
          <a:solidFill>
            <a:srgbClr val="FEB80A"/>
          </a:solidFill>
        </p:spPr>
        <p:txBody>
          <a:bodyPr vert="horz" wrap="square" lIns="0" tIns="39221" rIns="0" bIns="0" rtlCol="0">
            <a:spAutoFit/>
          </a:bodyPr>
          <a:lstStyle/>
          <a:p>
            <a:pPr marL="85730">
              <a:spcBef>
                <a:spcPts val="309"/>
              </a:spcBef>
            </a:pPr>
            <a:r>
              <a:rPr sz="1677" spc="4" dirty="0">
                <a:latin typeface="Arial"/>
                <a:cs typeface="Arial"/>
              </a:rPr>
              <a:t>How</a:t>
            </a:r>
            <a:r>
              <a:rPr sz="1677" spc="9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many</a:t>
            </a:r>
            <a:r>
              <a:rPr sz="1677" spc="9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times can</a:t>
            </a:r>
            <a:r>
              <a:rPr sz="1677" spc="13" dirty="0">
                <a:latin typeface="Arial"/>
                <a:cs typeface="Arial"/>
              </a:rPr>
              <a:t> </a:t>
            </a:r>
            <a:r>
              <a:rPr sz="1677" dirty="0">
                <a:latin typeface="Arial"/>
                <a:cs typeface="Arial"/>
              </a:rPr>
              <a:t>I</a:t>
            </a:r>
            <a:r>
              <a:rPr sz="1677" spc="4" dirty="0">
                <a:latin typeface="Arial"/>
                <a:cs typeface="Arial"/>
              </a:rPr>
              <a:t> cut</a:t>
            </a:r>
            <a:r>
              <a:rPr sz="1677" spc="9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3,000,000,000</a:t>
            </a:r>
            <a:r>
              <a:rPr sz="1677" spc="9" dirty="0">
                <a:latin typeface="Arial"/>
                <a:cs typeface="Arial"/>
              </a:rPr>
              <a:t> </a:t>
            </a:r>
            <a:r>
              <a:rPr sz="1677" dirty="0">
                <a:latin typeface="Arial"/>
                <a:cs typeface="Arial"/>
              </a:rPr>
              <a:t>in</a:t>
            </a:r>
            <a:r>
              <a:rPr sz="1677" spc="13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half?</a:t>
            </a:r>
            <a:endParaRPr sz="1677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347636" y="5652246"/>
            <a:ext cx="1687046" cy="302214"/>
          </a:xfrm>
          <a:prstGeom prst="rect">
            <a:avLst/>
          </a:prstGeom>
          <a:solidFill>
            <a:srgbClr val="FEB80A"/>
          </a:solidFill>
        </p:spPr>
        <p:txBody>
          <a:bodyPr vert="horz" wrap="square" lIns="0" tIns="43703" rIns="0" bIns="0" rtlCol="0">
            <a:spAutoFit/>
          </a:bodyPr>
          <a:lstStyle/>
          <a:p>
            <a:pPr marL="85730">
              <a:spcBef>
                <a:spcPts val="344"/>
              </a:spcBef>
            </a:pPr>
            <a:r>
              <a:rPr sz="1677" dirty="0">
                <a:latin typeface="Arial"/>
                <a:cs typeface="Arial"/>
              </a:rPr>
              <a:t>x</a:t>
            </a:r>
            <a:r>
              <a:rPr sz="1677" spc="-9" dirty="0">
                <a:latin typeface="Arial"/>
                <a:cs typeface="Arial"/>
              </a:rPr>
              <a:t> </a:t>
            </a:r>
            <a:r>
              <a:rPr sz="1677" dirty="0">
                <a:latin typeface="Arial"/>
                <a:cs typeface="Arial"/>
              </a:rPr>
              <a:t>=</a:t>
            </a:r>
            <a:r>
              <a:rPr sz="1677" spc="-4" dirty="0">
                <a:latin typeface="Arial"/>
                <a:cs typeface="Arial"/>
              </a:rPr>
              <a:t> </a:t>
            </a:r>
            <a:r>
              <a:rPr sz="1677" dirty="0">
                <a:latin typeface="Arial"/>
                <a:cs typeface="Arial"/>
              </a:rPr>
              <a:t>29.89</a:t>
            </a:r>
            <a:r>
              <a:rPr sz="1677" spc="-4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=&gt;</a:t>
            </a:r>
            <a:r>
              <a:rPr sz="1677" spc="-9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30</a:t>
            </a:r>
            <a:endParaRPr sz="1677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347636" y="6082553"/>
            <a:ext cx="1687046" cy="297688"/>
          </a:xfrm>
          <a:prstGeom prst="rect">
            <a:avLst/>
          </a:prstGeom>
          <a:solidFill>
            <a:srgbClr val="FEB80A"/>
          </a:solidFill>
        </p:spPr>
        <p:txBody>
          <a:bodyPr vert="horz" wrap="square" lIns="0" tIns="39221" rIns="0" bIns="0" rtlCol="0">
            <a:spAutoFit/>
          </a:bodyPr>
          <a:lstStyle/>
          <a:p>
            <a:pPr marL="82928">
              <a:spcBef>
                <a:spcPts val="309"/>
              </a:spcBef>
            </a:pPr>
            <a:r>
              <a:rPr sz="1677" dirty="0">
                <a:latin typeface="Arial"/>
                <a:cs typeface="Arial"/>
              </a:rPr>
              <a:t>x</a:t>
            </a:r>
            <a:r>
              <a:rPr sz="1677" spc="-9" dirty="0">
                <a:latin typeface="Arial"/>
                <a:cs typeface="Arial"/>
              </a:rPr>
              <a:t> </a:t>
            </a:r>
            <a:r>
              <a:rPr sz="1677" dirty="0">
                <a:latin typeface="Arial"/>
                <a:cs typeface="Arial"/>
              </a:rPr>
              <a:t>=</a:t>
            </a:r>
            <a:r>
              <a:rPr sz="1677" spc="-4" dirty="0">
                <a:latin typeface="Arial"/>
                <a:cs typeface="Arial"/>
              </a:rPr>
              <a:t> </a:t>
            </a:r>
            <a:r>
              <a:rPr sz="1677" dirty="0">
                <a:latin typeface="Arial"/>
                <a:cs typeface="Arial"/>
              </a:rPr>
              <a:t>31.48</a:t>
            </a:r>
            <a:r>
              <a:rPr sz="1677" spc="-4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=&gt;</a:t>
            </a:r>
            <a:r>
              <a:rPr sz="1677" spc="-9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32</a:t>
            </a:r>
            <a:endParaRPr sz="1677">
              <a:latin typeface="Arial"/>
              <a:cs typeface="Arial"/>
            </a:endParaRPr>
          </a:p>
        </p:txBody>
      </p:sp>
      <p:sp>
        <p:nvSpPr>
          <p:cNvPr id="67" name="object 2">
            <a:extLst>
              <a:ext uri="{FF2B5EF4-FFF2-40B4-BE49-F238E27FC236}">
                <a16:creationId xmlns:a16="http://schemas.microsoft.com/office/drawing/2014/main" id="{1587B735-9A6A-1F4F-9060-78B4D3C1E7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60799" y="425142"/>
            <a:ext cx="4323790" cy="52729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sz="3353" dirty="0"/>
              <a:t>Searching</a:t>
            </a:r>
            <a:r>
              <a:rPr sz="3353" spc="-9" dirty="0"/>
              <a:t> </a:t>
            </a:r>
            <a:r>
              <a:rPr sz="3353" spc="-4" dirty="0"/>
              <a:t>for</a:t>
            </a:r>
            <a:r>
              <a:rPr sz="3353" spc="-9" dirty="0"/>
              <a:t> </a:t>
            </a:r>
            <a:r>
              <a:rPr sz="3353" spc="-88" dirty="0"/>
              <a:t>GATTACA</a:t>
            </a:r>
            <a:endParaRPr sz="3353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26385" y="1001059"/>
            <a:ext cx="7589744" cy="224628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3953" indent="-322747">
              <a:spcBef>
                <a:spcPts val="88"/>
              </a:spcBef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2382" spc="-18" dirty="0">
                <a:latin typeface="Gill Sans MT"/>
                <a:cs typeface="Gill Sans MT"/>
              </a:rPr>
              <a:t>What </a:t>
            </a:r>
            <a:r>
              <a:rPr sz="2382" spc="-4" dirty="0">
                <a:latin typeface="Gill Sans MT"/>
                <a:cs typeface="Gill Sans MT"/>
              </a:rPr>
              <a:t>if</a:t>
            </a:r>
            <a:r>
              <a:rPr sz="2382" spc="-22" dirty="0">
                <a:latin typeface="Gill Sans MT"/>
                <a:cs typeface="Gill Sans MT"/>
              </a:rPr>
              <a:t> </a:t>
            </a:r>
            <a:r>
              <a:rPr sz="2382" spc="-35" dirty="0">
                <a:latin typeface="Gill Sans MT"/>
                <a:cs typeface="Gill Sans MT"/>
              </a:rPr>
              <a:t>we</a:t>
            </a:r>
            <a:r>
              <a:rPr sz="2382" spc="-26" dirty="0">
                <a:latin typeface="Gill Sans MT"/>
                <a:cs typeface="Gill Sans MT"/>
              </a:rPr>
              <a:t> </a:t>
            </a:r>
            <a:r>
              <a:rPr sz="2382" spc="-13" dirty="0">
                <a:latin typeface="Gill Sans MT"/>
                <a:cs typeface="Gill Sans MT"/>
              </a:rPr>
              <a:t>need</a:t>
            </a:r>
            <a:r>
              <a:rPr sz="2382" spc="-22" dirty="0">
                <a:latin typeface="Gill Sans MT"/>
                <a:cs typeface="Gill Sans MT"/>
              </a:rPr>
              <a:t> </a:t>
            </a:r>
            <a:r>
              <a:rPr sz="2382" spc="-4" dirty="0">
                <a:latin typeface="Gill Sans MT"/>
                <a:cs typeface="Gill Sans MT"/>
              </a:rPr>
              <a:t>to</a:t>
            </a:r>
            <a:r>
              <a:rPr sz="2382" spc="-35" dirty="0">
                <a:latin typeface="Gill Sans MT"/>
                <a:cs typeface="Gill Sans MT"/>
              </a:rPr>
              <a:t> </a:t>
            </a:r>
            <a:r>
              <a:rPr sz="2382" spc="-13" dirty="0">
                <a:latin typeface="Gill Sans MT"/>
                <a:cs typeface="Gill Sans MT"/>
              </a:rPr>
              <a:t>check</a:t>
            </a:r>
            <a:r>
              <a:rPr sz="2382" spc="-26" dirty="0">
                <a:latin typeface="Gill Sans MT"/>
                <a:cs typeface="Gill Sans MT"/>
              </a:rPr>
              <a:t> many</a:t>
            </a:r>
            <a:r>
              <a:rPr sz="2382" spc="-18" dirty="0">
                <a:latin typeface="Gill Sans MT"/>
                <a:cs typeface="Gill Sans MT"/>
              </a:rPr>
              <a:t> </a:t>
            </a:r>
            <a:r>
              <a:rPr sz="2382" spc="-13" dirty="0">
                <a:latin typeface="Gill Sans MT"/>
                <a:cs typeface="Gill Sans MT"/>
              </a:rPr>
              <a:t>queries?</a:t>
            </a:r>
            <a:endParaRPr sz="2382">
              <a:latin typeface="Gill Sans MT"/>
              <a:cs typeface="Gill Sans MT"/>
            </a:endParaRPr>
          </a:p>
          <a:p>
            <a:pPr marL="764282" lvl="1" indent="-322747">
              <a:spcBef>
                <a:spcPts val="79"/>
              </a:spcBef>
              <a:buFont typeface="Arial"/>
              <a:buChar char="•"/>
              <a:tabLst>
                <a:tab pos="763722" algn="l"/>
                <a:tab pos="764282" algn="l"/>
              </a:tabLst>
            </a:pPr>
            <a:r>
              <a:rPr sz="1853" spc="-71" dirty="0">
                <a:latin typeface="Gill Sans MT"/>
                <a:cs typeface="Gill Sans MT"/>
              </a:rPr>
              <a:t>We</a:t>
            </a:r>
            <a:r>
              <a:rPr sz="1853" spc="18" dirty="0">
                <a:latin typeface="Gill Sans MT"/>
                <a:cs typeface="Gill Sans MT"/>
              </a:rPr>
              <a:t> </a:t>
            </a:r>
            <a:r>
              <a:rPr sz="1853" spc="9" dirty="0">
                <a:latin typeface="Gill Sans MT"/>
                <a:cs typeface="Gill Sans MT"/>
              </a:rPr>
              <a:t>don't</a:t>
            </a:r>
            <a:r>
              <a:rPr sz="1853" spc="4" dirty="0">
                <a:latin typeface="Gill Sans MT"/>
                <a:cs typeface="Gill Sans MT"/>
              </a:rPr>
              <a:t> </a:t>
            </a:r>
            <a:r>
              <a:rPr sz="1853" spc="9" dirty="0">
                <a:latin typeface="Gill Sans MT"/>
                <a:cs typeface="Gill Sans MT"/>
              </a:rPr>
              <a:t>need</a:t>
            </a:r>
            <a:r>
              <a:rPr sz="1853" spc="22" dirty="0">
                <a:latin typeface="Gill Sans MT"/>
                <a:cs typeface="Gill Sans MT"/>
              </a:rPr>
              <a:t> </a:t>
            </a:r>
            <a:r>
              <a:rPr sz="1853" dirty="0">
                <a:latin typeface="Gill Sans MT"/>
                <a:cs typeface="Gill Sans MT"/>
              </a:rPr>
              <a:t>to</a:t>
            </a:r>
            <a:r>
              <a:rPr sz="1853" spc="13" dirty="0">
                <a:latin typeface="Gill Sans MT"/>
                <a:cs typeface="Gill Sans MT"/>
              </a:rPr>
              <a:t> </a:t>
            </a:r>
            <a:r>
              <a:rPr sz="1853" spc="9" dirty="0">
                <a:latin typeface="Gill Sans MT"/>
                <a:cs typeface="Gill Sans MT"/>
              </a:rPr>
              <a:t>check</a:t>
            </a:r>
            <a:r>
              <a:rPr sz="1853" spc="18" dirty="0">
                <a:latin typeface="Gill Sans MT"/>
                <a:cs typeface="Gill Sans MT"/>
              </a:rPr>
              <a:t> </a:t>
            </a:r>
            <a:r>
              <a:rPr sz="1853" spc="4" dirty="0">
                <a:latin typeface="Gill Sans MT"/>
                <a:cs typeface="Gill Sans MT"/>
              </a:rPr>
              <a:t>every</a:t>
            </a:r>
            <a:r>
              <a:rPr sz="1853" spc="13" dirty="0">
                <a:latin typeface="Gill Sans MT"/>
                <a:cs typeface="Gill Sans MT"/>
              </a:rPr>
              <a:t> </a:t>
            </a:r>
            <a:r>
              <a:rPr sz="1853" spc="4" dirty="0">
                <a:latin typeface="Gill Sans MT"/>
                <a:cs typeface="Gill Sans MT"/>
              </a:rPr>
              <a:t>page</a:t>
            </a:r>
            <a:r>
              <a:rPr sz="1853" spc="18" dirty="0">
                <a:latin typeface="Gill Sans MT"/>
                <a:cs typeface="Gill Sans MT"/>
              </a:rPr>
              <a:t> </a:t>
            </a:r>
            <a:r>
              <a:rPr sz="1853" spc="4" dirty="0">
                <a:latin typeface="Gill Sans MT"/>
                <a:cs typeface="Gill Sans MT"/>
              </a:rPr>
              <a:t>of</a:t>
            </a:r>
            <a:r>
              <a:rPr sz="1853" spc="9" dirty="0">
                <a:latin typeface="Gill Sans MT"/>
                <a:cs typeface="Gill Sans MT"/>
              </a:rPr>
              <a:t> </a:t>
            </a:r>
            <a:r>
              <a:rPr sz="1853" spc="4" dirty="0">
                <a:latin typeface="Gill Sans MT"/>
                <a:cs typeface="Gill Sans MT"/>
              </a:rPr>
              <a:t>the</a:t>
            </a:r>
            <a:r>
              <a:rPr sz="1853" spc="18" dirty="0">
                <a:latin typeface="Gill Sans MT"/>
                <a:cs typeface="Gill Sans MT"/>
              </a:rPr>
              <a:t> </a:t>
            </a:r>
            <a:r>
              <a:rPr sz="1853" spc="9" dirty="0">
                <a:latin typeface="Gill Sans MT"/>
                <a:cs typeface="Gill Sans MT"/>
              </a:rPr>
              <a:t>phone</a:t>
            </a:r>
            <a:r>
              <a:rPr sz="1853" spc="18" dirty="0">
                <a:latin typeface="Gill Sans MT"/>
                <a:cs typeface="Gill Sans MT"/>
              </a:rPr>
              <a:t> </a:t>
            </a:r>
            <a:r>
              <a:rPr sz="1853" spc="9" dirty="0">
                <a:latin typeface="Gill Sans MT"/>
                <a:cs typeface="Gill Sans MT"/>
              </a:rPr>
              <a:t>book</a:t>
            </a:r>
            <a:r>
              <a:rPr sz="1853" spc="18" dirty="0">
                <a:latin typeface="Gill Sans MT"/>
                <a:cs typeface="Gill Sans MT"/>
              </a:rPr>
              <a:t> </a:t>
            </a:r>
            <a:r>
              <a:rPr sz="1853" dirty="0">
                <a:latin typeface="Gill Sans MT"/>
                <a:cs typeface="Gill Sans MT"/>
              </a:rPr>
              <a:t>to</a:t>
            </a:r>
            <a:r>
              <a:rPr sz="1853" spc="13" dirty="0">
                <a:latin typeface="Gill Sans MT"/>
                <a:cs typeface="Gill Sans MT"/>
              </a:rPr>
              <a:t> </a:t>
            </a:r>
            <a:r>
              <a:rPr sz="1853" spc="4" dirty="0">
                <a:latin typeface="Gill Sans MT"/>
                <a:cs typeface="Gill Sans MT"/>
              </a:rPr>
              <a:t>find </a:t>
            </a:r>
            <a:r>
              <a:rPr sz="1853" spc="-503" dirty="0">
                <a:latin typeface="Gill Sans MT"/>
                <a:cs typeface="Gill Sans MT"/>
              </a:rPr>
              <a:t> </a:t>
            </a:r>
            <a:r>
              <a:rPr sz="1853" spc="-922" dirty="0">
                <a:latin typeface="Gill Sans MT"/>
                <a:cs typeface="Gill Sans MT"/>
              </a:rPr>
              <a:t>'Schatz'</a:t>
            </a:r>
            <a:endParaRPr sz="1853">
              <a:latin typeface="Gill Sans MT"/>
              <a:cs typeface="Gill Sans MT"/>
            </a:endParaRPr>
          </a:p>
          <a:p>
            <a:pPr marL="764282" lvl="1" indent="-322747">
              <a:lnSpc>
                <a:spcPts val="1994"/>
              </a:lnSpc>
              <a:spcBef>
                <a:spcPts val="71"/>
              </a:spcBef>
              <a:buFont typeface="Arial"/>
              <a:buChar char="•"/>
              <a:tabLst>
                <a:tab pos="763722" algn="l"/>
                <a:tab pos="764282" algn="l"/>
              </a:tabLst>
            </a:pPr>
            <a:r>
              <a:rPr sz="1853" spc="9" dirty="0">
                <a:latin typeface="Gill Sans MT"/>
                <a:cs typeface="Gill Sans MT"/>
              </a:rPr>
              <a:t>Sorting</a:t>
            </a:r>
            <a:r>
              <a:rPr sz="1853" spc="13" dirty="0">
                <a:latin typeface="Gill Sans MT"/>
                <a:cs typeface="Gill Sans MT"/>
              </a:rPr>
              <a:t> </a:t>
            </a:r>
            <a:r>
              <a:rPr sz="1853" spc="4" dirty="0">
                <a:latin typeface="Gill Sans MT"/>
                <a:cs typeface="Gill Sans MT"/>
              </a:rPr>
              <a:t>alphabetically</a:t>
            </a:r>
            <a:r>
              <a:rPr sz="1853" spc="18" dirty="0">
                <a:latin typeface="Gill Sans MT"/>
                <a:cs typeface="Gill Sans MT"/>
              </a:rPr>
              <a:t> </a:t>
            </a:r>
            <a:r>
              <a:rPr sz="1853" spc="4" dirty="0">
                <a:latin typeface="Gill Sans MT"/>
                <a:cs typeface="Gill Sans MT"/>
              </a:rPr>
              <a:t>lets</a:t>
            </a:r>
            <a:r>
              <a:rPr sz="1853" spc="22" dirty="0">
                <a:latin typeface="Gill Sans MT"/>
                <a:cs typeface="Gill Sans MT"/>
              </a:rPr>
              <a:t> </a:t>
            </a:r>
            <a:r>
              <a:rPr sz="1853" spc="4" dirty="0">
                <a:latin typeface="Gill Sans MT"/>
                <a:cs typeface="Gill Sans MT"/>
              </a:rPr>
              <a:t>us</a:t>
            </a:r>
            <a:r>
              <a:rPr sz="1853" spc="22" dirty="0">
                <a:latin typeface="Gill Sans MT"/>
                <a:cs typeface="Gill Sans MT"/>
              </a:rPr>
              <a:t> </a:t>
            </a:r>
            <a:r>
              <a:rPr sz="1853" spc="4" dirty="0">
                <a:latin typeface="Gill Sans MT"/>
                <a:cs typeface="Gill Sans MT"/>
              </a:rPr>
              <a:t>immediately</a:t>
            </a:r>
            <a:r>
              <a:rPr sz="1853" spc="22" dirty="0">
                <a:latin typeface="Gill Sans MT"/>
                <a:cs typeface="Gill Sans MT"/>
              </a:rPr>
              <a:t> </a:t>
            </a:r>
            <a:r>
              <a:rPr sz="1853" spc="4" dirty="0">
                <a:latin typeface="Gill Sans MT"/>
                <a:cs typeface="Gill Sans MT"/>
              </a:rPr>
              <a:t>skip</a:t>
            </a:r>
            <a:r>
              <a:rPr sz="1853" spc="18" dirty="0">
                <a:latin typeface="Gill Sans MT"/>
                <a:cs typeface="Gill Sans MT"/>
              </a:rPr>
              <a:t> </a:t>
            </a:r>
            <a:r>
              <a:rPr sz="1853" spc="9" dirty="0">
                <a:latin typeface="Gill Sans MT"/>
                <a:cs typeface="Gill Sans MT"/>
              </a:rPr>
              <a:t>96%</a:t>
            </a:r>
            <a:r>
              <a:rPr sz="1853" spc="22" dirty="0">
                <a:latin typeface="Gill Sans MT"/>
                <a:cs typeface="Gill Sans MT"/>
              </a:rPr>
              <a:t> </a:t>
            </a:r>
            <a:r>
              <a:rPr sz="1853" spc="9" dirty="0">
                <a:latin typeface="Gill Sans MT"/>
                <a:cs typeface="Gill Sans MT"/>
              </a:rPr>
              <a:t>(25/26)</a:t>
            </a:r>
            <a:r>
              <a:rPr sz="1853" spc="18" dirty="0">
                <a:latin typeface="Gill Sans MT"/>
                <a:cs typeface="Gill Sans MT"/>
              </a:rPr>
              <a:t> </a:t>
            </a:r>
            <a:r>
              <a:rPr sz="1853" spc="4" dirty="0">
                <a:latin typeface="Gill Sans MT"/>
                <a:cs typeface="Gill Sans MT"/>
              </a:rPr>
              <a:t>of</a:t>
            </a:r>
            <a:r>
              <a:rPr sz="1853" spc="13" dirty="0">
                <a:latin typeface="Gill Sans MT"/>
                <a:cs typeface="Gill Sans MT"/>
              </a:rPr>
              <a:t> </a:t>
            </a:r>
            <a:r>
              <a:rPr sz="1853" spc="-613" dirty="0">
                <a:latin typeface="Gill Sans MT"/>
                <a:cs typeface="Gill Sans MT"/>
              </a:rPr>
              <a:t>the </a:t>
            </a:r>
            <a:r>
              <a:rPr sz="1853" spc="-499" dirty="0">
                <a:latin typeface="Gill Sans MT"/>
                <a:cs typeface="Gill Sans MT"/>
              </a:rPr>
              <a:t> </a:t>
            </a:r>
            <a:r>
              <a:rPr sz="1853" spc="4" dirty="0">
                <a:latin typeface="Gill Sans MT"/>
                <a:cs typeface="Gill Sans MT"/>
              </a:rPr>
              <a:t>book</a:t>
            </a:r>
            <a:endParaRPr sz="1853">
              <a:latin typeface="Gill Sans MT"/>
              <a:cs typeface="Gill Sans MT"/>
            </a:endParaRPr>
          </a:p>
          <a:p>
            <a:pPr marL="763722">
              <a:lnSpc>
                <a:spcPts val="1994"/>
              </a:lnSpc>
            </a:pPr>
            <a:r>
              <a:rPr sz="1853" i="1" spc="4" dirty="0">
                <a:latin typeface="Gill Sans MT Italic"/>
                <a:cs typeface="Gill Sans MT Italic"/>
              </a:rPr>
              <a:t>without</a:t>
            </a:r>
            <a:r>
              <a:rPr sz="1853" i="1" spc="-4" dirty="0">
                <a:latin typeface="Gill Sans MT Italic"/>
                <a:cs typeface="Gill Sans MT Italic"/>
              </a:rPr>
              <a:t> </a:t>
            </a:r>
            <a:r>
              <a:rPr sz="1853" i="1" spc="4" dirty="0">
                <a:latin typeface="Gill Sans MT Italic"/>
                <a:cs typeface="Gill Sans MT Italic"/>
              </a:rPr>
              <a:t>any loss</a:t>
            </a:r>
            <a:r>
              <a:rPr sz="1853" i="1" spc="9" dirty="0">
                <a:latin typeface="Gill Sans MT Italic"/>
                <a:cs typeface="Gill Sans MT Italic"/>
              </a:rPr>
              <a:t> </a:t>
            </a:r>
            <a:r>
              <a:rPr sz="1853" i="1" dirty="0">
                <a:latin typeface="Gill Sans MT Italic"/>
                <a:cs typeface="Gill Sans MT Italic"/>
              </a:rPr>
              <a:t>in</a:t>
            </a:r>
            <a:r>
              <a:rPr sz="1853" i="1" spc="4" dirty="0">
                <a:latin typeface="Gill Sans MT Italic"/>
                <a:cs typeface="Gill Sans MT Italic"/>
              </a:rPr>
              <a:t> </a:t>
            </a:r>
            <a:r>
              <a:rPr sz="1853" i="1" spc="9" dirty="0">
                <a:latin typeface="Gill Sans MT Italic"/>
                <a:cs typeface="Gill Sans MT Italic"/>
              </a:rPr>
              <a:t>accuracy</a:t>
            </a:r>
            <a:endParaRPr sz="1853">
              <a:latin typeface="Gill Sans MT Italic"/>
              <a:cs typeface="Gill Sans MT Italic"/>
            </a:endParaRPr>
          </a:p>
          <a:p>
            <a:pPr>
              <a:spcBef>
                <a:spcPts val="13"/>
              </a:spcBef>
            </a:pPr>
            <a:endParaRPr sz="2382">
              <a:latin typeface="Gill Sans MT Italic"/>
              <a:cs typeface="Gill Sans MT Italic"/>
            </a:endParaRPr>
          </a:p>
          <a:p>
            <a:pPr marL="333953" indent="-322747"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2382" spc="-9" dirty="0">
                <a:latin typeface="Gill Sans MT"/>
                <a:cs typeface="Gill Sans MT"/>
              </a:rPr>
              <a:t>S</a:t>
            </a:r>
            <a:r>
              <a:rPr sz="2382" spc="-22" dirty="0">
                <a:latin typeface="Gill Sans MT"/>
                <a:cs typeface="Gill Sans MT"/>
              </a:rPr>
              <a:t>o</a:t>
            </a:r>
            <a:r>
              <a:rPr sz="2382" spc="31" dirty="0">
                <a:latin typeface="Gill Sans MT"/>
                <a:cs typeface="Gill Sans MT"/>
              </a:rPr>
              <a:t>r</a:t>
            </a:r>
            <a:r>
              <a:rPr sz="2382" spc="-4" dirty="0">
                <a:latin typeface="Gill Sans MT"/>
                <a:cs typeface="Gill Sans MT"/>
              </a:rPr>
              <a:t>t</a:t>
            </a:r>
            <a:r>
              <a:rPr sz="2382" spc="-9" dirty="0">
                <a:latin typeface="Gill Sans MT"/>
                <a:cs typeface="Gill Sans MT"/>
              </a:rPr>
              <a:t>i</a:t>
            </a:r>
            <a:r>
              <a:rPr sz="2382" spc="-18" dirty="0">
                <a:latin typeface="Gill Sans MT"/>
                <a:cs typeface="Gill Sans MT"/>
              </a:rPr>
              <a:t>n</a:t>
            </a:r>
            <a:r>
              <a:rPr sz="2382" dirty="0">
                <a:latin typeface="Gill Sans MT"/>
                <a:cs typeface="Gill Sans MT"/>
              </a:rPr>
              <a:t>g</a:t>
            </a:r>
            <a:r>
              <a:rPr sz="2382" spc="-22" dirty="0">
                <a:latin typeface="Gill Sans MT"/>
                <a:cs typeface="Gill Sans MT"/>
              </a:rPr>
              <a:t> </a:t>
            </a:r>
            <a:r>
              <a:rPr sz="2382" spc="-4" dirty="0">
                <a:latin typeface="Gill Sans MT"/>
                <a:cs typeface="Gill Sans MT"/>
              </a:rPr>
              <a:t>t</a:t>
            </a:r>
            <a:r>
              <a:rPr sz="2382" spc="-18" dirty="0">
                <a:latin typeface="Gill Sans MT"/>
                <a:cs typeface="Gill Sans MT"/>
              </a:rPr>
              <a:t>h</a:t>
            </a:r>
            <a:r>
              <a:rPr sz="2382" dirty="0">
                <a:latin typeface="Gill Sans MT"/>
                <a:cs typeface="Gill Sans MT"/>
              </a:rPr>
              <a:t>e</a:t>
            </a:r>
            <a:r>
              <a:rPr sz="2382" spc="-18" dirty="0">
                <a:latin typeface="Gill Sans MT"/>
                <a:cs typeface="Gill Sans MT"/>
              </a:rPr>
              <a:t> </a:t>
            </a:r>
            <a:r>
              <a:rPr sz="2382" spc="-22" dirty="0">
                <a:latin typeface="Gill Sans MT"/>
                <a:cs typeface="Gill Sans MT"/>
              </a:rPr>
              <a:t>g</a:t>
            </a:r>
            <a:r>
              <a:rPr sz="2382" spc="-13" dirty="0">
                <a:latin typeface="Gill Sans MT"/>
                <a:cs typeface="Gill Sans MT"/>
              </a:rPr>
              <a:t>e</a:t>
            </a:r>
            <a:r>
              <a:rPr sz="2382" spc="-18" dirty="0">
                <a:latin typeface="Gill Sans MT"/>
                <a:cs typeface="Gill Sans MT"/>
              </a:rPr>
              <a:t>n</a:t>
            </a:r>
            <a:r>
              <a:rPr sz="2382" spc="-22" dirty="0">
                <a:latin typeface="Gill Sans MT"/>
                <a:cs typeface="Gill Sans MT"/>
              </a:rPr>
              <a:t>o</a:t>
            </a:r>
            <a:r>
              <a:rPr sz="2382" spc="-26" dirty="0">
                <a:latin typeface="Gill Sans MT"/>
                <a:cs typeface="Gill Sans MT"/>
              </a:rPr>
              <a:t>m</a:t>
            </a:r>
            <a:r>
              <a:rPr sz="2382" spc="-13" dirty="0">
                <a:latin typeface="Gill Sans MT"/>
                <a:cs typeface="Gill Sans MT"/>
              </a:rPr>
              <a:t>e</a:t>
            </a:r>
            <a:r>
              <a:rPr sz="2382" dirty="0">
                <a:latin typeface="Gill Sans MT"/>
                <a:cs typeface="Gill Sans MT"/>
              </a:rPr>
              <a:t>:</a:t>
            </a:r>
            <a:r>
              <a:rPr sz="2382" spc="-247" dirty="0">
                <a:latin typeface="Gill Sans MT"/>
                <a:cs typeface="Gill Sans MT"/>
              </a:rPr>
              <a:t> </a:t>
            </a:r>
            <a:r>
              <a:rPr sz="2382" spc="-9" dirty="0">
                <a:latin typeface="Gill Sans MT"/>
                <a:cs typeface="Gill Sans MT"/>
              </a:rPr>
              <a:t>S</a:t>
            </a:r>
            <a:r>
              <a:rPr sz="2382" spc="-18" dirty="0">
                <a:latin typeface="Gill Sans MT"/>
                <a:cs typeface="Gill Sans MT"/>
              </a:rPr>
              <a:t>u</a:t>
            </a:r>
            <a:r>
              <a:rPr sz="2382" spc="-9" dirty="0">
                <a:latin typeface="Gill Sans MT"/>
                <a:cs typeface="Gill Sans MT"/>
              </a:rPr>
              <a:t>ffi</a:t>
            </a:r>
            <a:r>
              <a:rPr sz="2382" dirty="0">
                <a:latin typeface="Gill Sans MT"/>
                <a:cs typeface="Gill Sans MT"/>
              </a:rPr>
              <a:t>x</a:t>
            </a:r>
            <a:r>
              <a:rPr sz="2382" spc="-256" dirty="0">
                <a:latin typeface="Gill Sans MT"/>
                <a:cs typeface="Gill Sans MT"/>
              </a:rPr>
              <a:t> </a:t>
            </a:r>
            <a:r>
              <a:rPr sz="2382" spc="-26" dirty="0">
                <a:latin typeface="Gill Sans MT"/>
                <a:cs typeface="Gill Sans MT"/>
              </a:rPr>
              <a:t>A</a:t>
            </a:r>
            <a:r>
              <a:rPr sz="2382" spc="-40" dirty="0">
                <a:latin typeface="Gill Sans MT"/>
                <a:cs typeface="Gill Sans MT"/>
              </a:rPr>
              <a:t>r</a:t>
            </a:r>
            <a:r>
              <a:rPr sz="2382" spc="-18" dirty="0">
                <a:latin typeface="Gill Sans MT"/>
                <a:cs typeface="Gill Sans MT"/>
              </a:rPr>
              <a:t>r</a:t>
            </a:r>
            <a:r>
              <a:rPr sz="2382" spc="-115" dirty="0">
                <a:latin typeface="Gill Sans MT"/>
                <a:cs typeface="Gill Sans MT"/>
              </a:rPr>
              <a:t>a</a:t>
            </a:r>
            <a:r>
              <a:rPr sz="2382" dirty="0">
                <a:latin typeface="Gill Sans MT"/>
                <a:cs typeface="Gill Sans MT"/>
              </a:rPr>
              <a:t>y</a:t>
            </a:r>
            <a:r>
              <a:rPr sz="2382" spc="-13" dirty="0">
                <a:latin typeface="Gill Sans MT"/>
                <a:cs typeface="Gill Sans MT"/>
              </a:rPr>
              <a:t> </a:t>
            </a:r>
            <a:r>
              <a:rPr sz="2382" spc="-9" dirty="0">
                <a:latin typeface="Gill Sans MT"/>
                <a:cs typeface="Gill Sans MT"/>
              </a:rPr>
              <a:t>(</a:t>
            </a:r>
            <a:r>
              <a:rPr sz="2382" spc="-26" dirty="0">
                <a:latin typeface="Gill Sans MT"/>
                <a:cs typeface="Gill Sans MT"/>
              </a:rPr>
              <a:t>M</a:t>
            </a:r>
            <a:r>
              <a:rPr sz="2382" spc="-22" dirty="0">
                <a:latin typeface="Gill Sans MT"/>
                <a:cs typeface="Gill Sans MT"/>
              </a:rPr>
              <a:t>a</a:t>
            </a:r>
            <a:r>
              <a:rPr sz="2382" spc="-18" dirty="0">
                <a:latin typeface="Gill Sans MT"/>
                <a:cs typeface="Gill Sans MT"/>
              </a:rPr>
              <a:t>nb</a:t>
            </a:r>
            <a:r>
              <a:rPr sz="2382" spc="-13" dirty="0">
                <a:latin typeface="Gill Sans MT"/>
                <a:cs typeface="Gill Sans MT"/>
              </a:rPr>
              <a:t>e</a:t>
            </a:r>
            <a:r>
              <a:rPr sz="2382" dirty="0">
                <a:latin typeface="Gill Sans MT"/>
                <a:cs typeface="Gill Sans MT"/>
              </a:rPr>
              <a:t>r</a:t>
            </a:r>
            <a:r>
              <a:rPr sz="2382" spc="-18" dirty="0">
                <a:latin typeface="Gill Sans MT"/>
                <a:cs typeface="Gill Sans MT"/>
              </a:rPr>
              <a:t> </a:t>
            </a:r>
            <a:r>
              <a:rPr sz="2382" dirty="0">
                <a:latin typeface="Gill Sans MT"/>
                <a:cs typeface="Gill Sans MT"/>
              </a:rPr>
              <a:t>&amp;</a:t>
            </a:r>
            <a:r>
              <a:rPr sz="2382" spc="-22" dirty="0">
                <a:latin typeface="Gill Sans MT"/>
                <a:cs typeface="Gill Sans MT"/>
              </a:rPr>
              <a:t> </a:t>
            </a:r>
            <a:r>
              <a:rPr sz="2382" spc="-26" dirty="0">
                <a:latin typeface="Gill Sans MT"/>
                <a:cs typeface="Gill Sans MT"/>
              </a:rPr>
              <a:t>M</a:t>
            </a:r>
            <a:r>
              <a:rPr sz="2382" spc="-57" dirty="0">
                <a:latin typeface="Gill Sans MT"/>
                <a:cs typeface="Gill Sans MT"/>
              </a:rPr>
              <a:t>y</a:t>
            </a:r>
            <a:r>
              <a:rPr sz="2382" spc="-13" dirty="0">
                <a:latin typeface="Gill Sans MT"/>
                <a:cs typeface="Gill Sans MT"/>
              </a:rPr>
              <a:t>e</a:t>
            </a:r>
            <a:r>
              <a:rPr sz="2382" spc="-18" dirty="0">
                <a:latin typeface="Gill Sans MT"/>
                <a:cs typeface="Gill Sans MT"/>
              </a:rPr>
              <a:t>r</a:t>
            </a:r>
            <a:r>
              <a:rPr sz="2382" spc="-13" dirty="0">
                <a:latin typeface="Gill Sans MT"/>
                <a:cs typeface="Gill Sans MT"/>
              </a:rPr>
              <a:t>s</a:t>
            </a:r>
            <a:r>
              <a:rPr sz="2382" dirty="0">
                <a:latin typeface="Gill Sans MT"/>
                <a:cs typeface="Gill Sans MT"/>
              </a:rPr>
              <a:t>,</a:t>
            </a:r>
            <a:r>
              <a:rPr sz="2382" spc="-247" dirty="0">
                <a:latin typeface="Gill Sans MT"/>
                <a:cs typeface="Gill Sans MT"/>
              </a:rPr>
              <a:t> </a:t>
            </a:r>
            <a:r>
              <a:rPr sz="2382" spc="-388" dirty="0">
                <a:latin typeface="Gill Sans MT"/>
                <a:cs typeface="Gill Sans MT"/>
              </a:rPr>
              <a:t>1991</a:t>
            </a:r>
            <a:r>
              <a:rPr sz="2382" spc="-371" dirty="0">
                <a:latin typeface="Gill Sans MT"/>
                <a:cs typeface="Gill Sans MT"/>
              </a:rPr>
              <a:t>)</a:t>
            </a:r>
            <a:endParaRPr sz="2382">
              <a:latin typeface="Gill Sans MT"/>
              <a:cs typeface="Gill Sans MT"/>
            </a:endParaRPr>
          </a:p>
          <a:p>
            <a:pPr marL="441535">
              <a:spcBef>
                <a:spcPts val="53"/>
              </a:spcBef>
              <a:tabLst>
                <a:tab pos="763722" algn="l"/>
              </a:tabLst>
            </a:pPr>
            <a:r>
              <a:rPr sz="1941" dirty="0">
                <a:latin typeface="Arial"/>
                <a:cs typeface="Arial"/>
              </a:rPr>
              <a:t>–	</a:t>
            </a:r>
            <a:r>
              <a:rPr sz="1941" spc="22" dirty="0">
                <a:latin typeface="Gill Sans MT"/>
                <a:cs typeface="Gill Sans MT"/>
              </a:rPr>
              <a:t>Sort</a:t>
            </a:r>
            <a:r>
              <a:rPr sz="1941" spc="13" dirty="0">
                <a:latin typeface="Gill Sans MT"/>
                <a:cs typeface="Gill Sans MT"/>
              </a:rPr>
              <a:t> </a:t>
            </a:r>
            <a:r>
              <a:rPr sz="1941" spc="4" dirty="0">
                <a:latin typeface="Gill Sans MT"/>
                <a:cs typeface="Gill Sans MT"/>
              </a:rPr>
              <a:t>every</a:t>
            </a:r>
            <a:r>
              <a:rPr sz="1941" spc="26" dirty="0">
                <a:latin typeface="Gill Sans MT"/>
                <a:cs typeface="Gill Sans MT"/>
              </a:rPr>
              <a:t> </a:t>
            </a:r>
            <a:r>
              <a:rPr sz="1941" spc="9" dirty="0">
                <a:latin typeface="Gill Sans MT"/>
                <a:cs typeface="Gill Sans MT"/>
              </a:rPr>
              <a:t>suffix</a:t>
            </a:r>
            <a:r>
              <a:rPr sz="1941" spc="18" dirty="0">
                <a:latin typeface="Gill Sans MT"/>
                <a:cs typeface="Gill Sans MT"/>
              </a:rPr>
              <a:t> </a:t>
            </a:r>
            <a:r>
              <a:rPr sz="1941" spc="9" dirty="0">
                <a:latin typeface="Gill Sans MT"/>
                <a:cs typeface="Gill Sans MT"/>
              </a:rPr>
              <a:t>of</a:t>
            </a:r>
            <a:r>
              <a:rPr sz="1941" spc="18" dirty="0">
                <a:latin typeface="Gill Sans MT"/>
                <a:cs typeface="Gill Sans MT"/>
              </a:rPr>
              <a:t> </a:t>
            </a:r>
            <a:r>
              <a:rPr sz="1941" spc="4" dirty="0">
                <a:latin typeface="Gill Sans MT"/>
                <a:cs typeface="Gill Sans MT"/>
              </a:rPr>
              <a:t>the</a:t>
            </a:r>
            <a:r>
              <a:rPr sz="1941" spc="13" dirty="0">
                <a:latin typeface="Gill Sans MT"/>
                <a:cs typeface="Gill Sans MT"/>
              </a:rPr>
              <a:t> genome</a:t>
            </a:r>
            <a:endParaRPr sz="1941"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23883" y="3750235"/>
            <a:ext cx="2390775" cy="1546412"/>
            <a:chOff x="1320800" y="4250266"/>
            <a:chExt cx="2709545" cy="17526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0800" y="4250266"/>
              <a:ext cx="2709332" cy="127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71600" y="4292599"/>
              <a:ext cx="2600960" cy="1905"/>
            </a:xfrm>
            <a:custGeom>
              <a:avLst/>
              <a:gdLst/>
              <a:ahLst/>
              <a:cxnLst/>
              <a:rect l="l" t="t" r="r" b="b"/>
              <a:pathLst>
                <a:path w="2600960" h="1904">
                  <a:moveTo>
                    <a:pt x="0" y="0"/>
                  </a:moveTo>
                  <a:lnTo>
                    <a:pt x="2600960" y="1693"/>
                  </a:lnTo>
                </a:path>
              </a:pathLst>
            </a:custGeom>
            <a:ln w="27093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0800" y="4419600"/>
              <a:ext cx="2709332" cy="11853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71600" y="4455159"/>
              <a:ext cx="2600960" cy="1905"/>
            </a:xfrm>
            <a:custGeom>
              <a:avLst/>
              <a:gdLst/>
              <a:ahLst/>
              <a:cxnLst/>
              <a:rect l="l" t="t" r="r" b="b"/>
              <a:pathLst>
                <a:path w="2600960" h="1904">
                  <a:moveTo>
                    <a:pt x="0" y="0"/>
                  </a:moveTo>
                  <a:lnTo>
                    <a:pt x="2600960" y="1693"/>
                  </a:lnTo>
                </a:path>
              </a:pathLst>
            </a:custGeom>
            <a:ln w="27093">
              <a:solidFill>
                <a:srgbClr val="C32D2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1000" y="4580466"/>
              <a:ext cx="2379132" cy="11853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696720" y="4617719"/>
              <a:ext cx="2275840" cy="1905"/>
            </a:xfrm>
            <a:custGeom>
              <a:avLst/>
              <a:gdLst/>
              <a:ahLst/>
              <a:cxnLst/>
              <a:rect l="l" t="t" r="r" b="b"/>
              <a:pathLst>
                <a:path w="2275840" h="1904">
                  <a:moveTo>
                    <a:pt x="0" y="0"/>
                  </a:moveTo>
                  <a:lnTo>
                    <a:pt x="2275840" y="1693"/>
                  </a:lnTo>
                </a:path>
              </a:pathLst>
            </a:custGeom>
            <a:ln w="27093">
              <a:solidFill>
                <a:srgbClr val="84AA33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3600" y="4902199"/>
              <a:ext cx="1896532" cy="1270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184400" y="4942839"/>
              <a:ext cx="1788160" cy="1905"/>
            </a:xfrm>
            <a:custGeom>
              <a:avLst/>
              <a:gdLst/>
              <a:ahLst/>
              <a:cxnLst/>
              <a:rect l="l" t="t" r="r" b="b"/>
              <a:pathLst>
                <a:path w="1788160" h="1904">
                  <a:moveTo>
                    <a:pt x="0" y="0"/>
                  </a:moveTo>
                  <a:lnTo>
                    <a:pt x="1788160" y="1693"/>
                  </a:lnTo>
                </a:path>
              </a:pathLst>
            </a:custGeom>
            <a:ln w="27093">
              <a:solidFill>
                <a:srgbClr val="C32D2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6532" y="4741333"/>
              <a:ext cx="2133600" cy="11853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40559" y="4780279"/>
              <a:ext cx="2032000" cy="1905"/>
            </a:xfrm>
            <a:custGeom>
              <a:avLst/>
              <a:gdLst/>
              <a:ahLst/>
              <a:cxnLst/>
              <a:rect l="l" t="t" r="r" b="b"/>
              <a:pathLst>
                <a:path w="2032000" h="1904">
                  <a:moveTo>
                    <a:pt x="0" y="0"/>
                  </a:moveTo>
                  <a:lnTo>
                    <a:pt x="2032000" y="1693"/>
                  </a:lnTo>
                </a:path>
              </a:pathLst>
            </a:custGeom>
            <a:ln w="27093">
              <a:solidFill>
                <a:srgbClr val="C32D2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4667" y="5232400"/>
              <a:ext cx="1405467" cy="11853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672080" y="5267959"/>
              <a:ext cx="1300480" cy="1905"/>
            </a:xfrm>
            <a:custGeom>
              <a:avLst/>
              <a:gdLst/>
              <a:ahLst/>
              <a:cxnLst/>
              <a:rect l="l" t="t" r="r" b="b"/>
              <a:pathLst>
                <a:path w="1300479" h="1904">
                  <a:moveTo>
                    <a:pt x="0" y="0"/>
                  </a:moveTo>
                  <a:lnTo>
                    <a:pt x="1300480" y="1693"/>
                  </a:lnTo>
                </a:path>
              </a:pathLst>
            </a:custGeom>
            <a:ln w="27093">
              <a:solidFill>
                <a:srgbClr val="C32D2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79132" y="5063066"/>
              <a:ext cx="1651000" cy="1270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428239" y="5105399"/>
              <a:ext cx="1544320" cy="1905"/>
            </a:xfrm>
            <a:custGeom>
              <a:avLst/>
              <a:gdLst/>
              <a:ahLst/>
              <a:cxnLst/>
              <a:rect l="l" t="t" r="r" b="b"/>
              <a:pathLst>
                <a:path w="1544320" h="1904">
                  <a:moveTo>
                    <a:pt x="0" y="0"/>
                  </a:moveTo>
                  <a:lnTo>
                    <a:pt x="1544320" y="1693"/>
                  </a:lnTo>
                </a:path>
              </a:pathLst>
            </a:custGeom>
            <a:ln w="27093">
              <a:solidFill>
                <a:srgbClr val="C32D2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70200" y="5393266"/>
              <a:ext cx="1159933" cy="11853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915919" y="5430519"/>
              <a:ext cx="1056640" cy="1905"/>
            </a:xfrm>
            <a:custGeom>
              <a:avLst/>
              <a:gdLst/>
              <a:ahLst/>
              <a:cxnLst/>
              <a:rect l="l" t="t" r="r" b="b"/>
              <a:pathLst>
                <a:path w="1056639" h="1904">
                  <a:moveTo>
                    <a:pt x="0" y="0"/>
                  </a:moveTo>
                  <a:lnTo>
                    <a:pt x="1056640" y="1693"/>
                  </a:lnTo>
                </a:path>
              </a:pathLst>
            </a:custGeom>
            <a:ln w="27093">
              <a:solidFill>
                <a:srgbClr val="C32D2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91932" y="5554133"/>
              <a:ext cx="838200" cy="11853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241039" y="5593079"/>
              <a:ext cx="731520" cy="1905"/>
            </a:xfrm>
            <a:custGeom>
              <a:avLst/>
              <a:gdLst/>
              <a:ahLst/>
              <a:cxnLst/>
              <a:rect l="l" t="t" r="r" b="b"/>
              <a:pathLst>
                <a:path w="731520" h="1904">
                  <a:moveTo>
                    <a:pt x="0" y="0"/>
                  </a:moveTo>
                  <a:lnTo>
                    <a:pt x="731520" y="1693"/>
                  </a:lnTo>
                </a:path>
              </a:pathLst>
            </a:custGeom>
            <a:ln w="27093">
              <a:solidFill>
                <a:srgbClr val="C32D2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22132" y="5714999"/>
              <a:ext cx="508000" cy="1270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566160" y="5755639"/>
              <a:ext cx="406400" cy="1905"/>
            </a:xfrm>
            <a:custGeom>
              <a:avLst/>
              <a:gdLst/>
              <a:ahLst/>
              <a:cxnLst/>
              <a:rect l="l" t="t" r="r" b="b"/>
              <a:pathLst>
                <a:path w="406400" h="1904">
                  <a:moveTo>
                    <a:pt x="0" y="0"/>
                  </a:moveTo>
                  <a:lnTo>
                    <a:pt x="406400" y="1693"/>
                  </a:lnTo>
                </a:path>
              </a:pathLst>
            </a:custGeom>
            <a:ln w="27093">
              <a:solidFill>
                <a:srgbClr val="C32D2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59200" y="5875866"/>
              <a:ext cx="270933" cy="1270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810000" y="5918199"/>
              <a:ext cx="162560" cy="1905"/>
            </a:xfrm>
            <a:custGeom>
              <a:avLst/>
              <a:gdLst/>
              <a:ahLst/>
              <a:cxnLst/>
              <a:rect l="l" t="t" r="r" b="b"/>
              <a:pathLst>
                <a:path w="162560" h="1904">
                  <a:moveTo>
                    <a:pt x="0" y="0"/>
                  </a:moveTo>
                  <a:lnTo>
                    <a:pt x="162560" y="1693"/>
                  </a:lnTo>
                </a:path>
              </a:pathLst>
            </a:custGeom>
            <a:ln w="27093">
              <a:solidFill>
                <a:srgbClr val="C32D2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6917765" y="3757706"/>
            <a:ext cx="2390775" cy="1539128"/>
            <a:chOff x="5960533" y="4258733"/>
            <a:chExt cx="2709545" cy="1744345"/>
          </a:xfrm>
        </p:grpSpPr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60533" y="4258733"/>
              <a:ext cx="2709332" cy="11853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004560" y="4294294"/>
              <a:ext cx="2600960" cy="1905"/>
            </a:xfrm>
            <a:custGeom>
              <a:avLst/>
              <a:gdLst/>
              <a:ahLst/>
              <a:cxnLst/>
              <a:rect l="l" t="t" r="r" b="b"/>
              <a:pathLst>
                <a:path w="2600959" h="1904">
                  <a:moveTo>
                    <a:pt x="0" y="0"/>
                  </a:moveTo>
                  <a:lnTo>
                    <a:pt x="2600960" y="1692"/>
                  </a:lnTo>
                </a:path>
              </a:pathLst>
            </a:custGeom>
            <a:ln w="27093">
              <a:solidFill>
                <a:srgbClr val="3891A7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60533" y="4419600"/>
              <a:ext cx="2709332" cy="11853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004560" y="4456854"/>
              <a:ext cx="2600960" cy="1905"/>
            </a:xfrm>
            <a:custGeom>
              <a:avLst/>
              <a:gdLst/>
              <a:ahLst/>
              <a:cxnLst/>
              <a:rect l="l" t="t" r="r" b="b"/>
              <a:pathLst>
                <a:path w="2600959" h="1904">
                  <a:moveTo>
                    <a:pt x="0" y="0"/>
                  </a:moveTo>
                  <a:lnTo>
                    <a:pt x="2600960" y="1692"/>
                  </a:lnTo>
                </a:path>
              </a:pathLst>
            </a:custGeom>
            <a:ln w="27093">
              <a:solidFill>
                <a:srgbClr val="C32D2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23200" y="4580466"/>
              <a:ext cx="846666" cy="11853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874000" y="4619414"/>
              <a:ext cx="731520" cy="1905"/>
            </a:xfrm>
            <a:custGeom>
              <a:avLst/>
              <a:gdLst/>
              <a:ahLst/>
              <a:cxnLst/>
              <a:rect l="l" t="t" r="r" b="b"/>
              <a:pathLst>
                <a:path w="731520" h="1904">
                  <a:moveTo>
                    <a:pt x="0" y="0"/>
                  </a:moveTo>
                  <a:lnTo>
                    <a:pt x="731520" y="1692"/>
                  </a:lnTo>
                </a:path>
              </a:pathLst>
            </a:custGeom>
            <a:ln w="27093">
              <a:solidFill>
                <a:srgbClr val="C32D2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82267" y="5232400"/>
              <a:ext cx="2387600" cy="11853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329680" y="5271347"/>
              <a:ext cx="2275840" cy="1905"/>
            </a:xfrm>
            <a:custGeom>
              <a:avLst/>
              <a:gdLst/>
              <a:ahLst/>
              <a:cxnLst/>
              <a:rect l="l" t="t" r="r" b="b"/>
              <a:pathLst>
                <a:path w="2275840" h="1904">
                  <a:moveTo>
                    <a:pt x="0" y="0"/>
                  </a:moveTo>
                  <a:lnTo>
                    <a:pt x="2275840" y="1693"/>
                  </a:lnTo>
                </a:path>
              </a:pathLst>
            </a:custGeom>
            <a:ln w="27093">
              <a:solidFill>
                <a:srgbClr val="84AA33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10400" y="5393266"/>
              <a:ext cx="1659467" cy="11853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7061200" y="5432214"/>
              <a:ext cx="1544320" cy="1905"/>
            </a:xfrm>
            <a:custGeom>
              <a:avLst/>
              <a:gdLst/>
              <a:ahLst/>
              <a:cxnLst/>
              <a:rect l="l" t="t" r="r" b="b"/>
              <a:pathLst>
                <a:path w="1544320" h="1904">
                  <a:moveTo>
                    <a:pt x="0" y="0"/>
                  </a:moveTo>
                  <a:lnTo>
                    <a:pt x="1544320" y="1692"/>
                  </a:lnTo>
                </a:path>
              </a:pathLst>
            </a:custGeom>
            <a:ln w="27093">
              <a:solidFill>
                <a:srgbClr val="C32D2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27800" y="4902200"/>
              <a:ext cx="2142067" cy="1270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573520" y="4944534"/>
              <a:ext cx="2032000" cy="1905"/>
            </a:xfrm>
            <a:custGeom>
              <a:avLst/>
              <a:gdLst/>
              <a:ahLst/>
              <a:cxnLst/>
              <a:rect l="l" t="t" r="r" b="b"/>
              <a:pathLst>
                <a:path w="2032000" h="1904">
                  <a:moveTo>
                    <a:pt x="0" y="0"/>
                  </a:moveTo>
                  <a:lnTo>
                    <a:pt x="2032000" y="1692"/>
                  </a:lnTo>
                </a:path>
              </a:pathLst>
            </a:custGeom>
            <a:ln w="27093">
              <a:solidFill>
                <a:srgbClr val="C32D2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01467" y="5071533"/>
              <a:ext cx="1168400" cy="11853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548880" y="5107094"/>
              <a:ext cx="1056640" cy="1905"/>
            </a:xfrm>
            <a:custGeom>
              <a:avLst/>
              <a:gdLst/>
              <a:ahLst/>
              <a:cxnLst/>
              <a:rect l="l" t="t" r="r" b="b"/>
              <a:pathLst>
                <a:path w="1056640" h="1904">
                  <a:moveTo>
                    <a:pt x="0" y="0"/>
                  </a:moveTo>
                  <a:lnTo>
                    <a:pt x="1056640" y="1692"/>
                  </a:lnTo>
                </a:path>
              </a:pathLst>
            </a:custGeom>
            <a:ln w="27093">
              <a:solidFill>
                <a:srgbClr val="C32D2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53400" y="4741334"/>
              <a:ext cx="516466" cy="12700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199120" y="4781974"/>
              <a:ext cx="406400" cy="1905"/>
            </a:xfrm>
            <a:custGeom>
              <a:avLst/>
              <a:gdLst/>
              <a:ahLst/>
              <a:cxnLst/>
              <a:rect l="l" t="t" r="r" b="b"/>
              <a:pathLst>
                <a:path w="406400" h="1904">
                  <a:moveTo>
                    <a:pt x="0" y="0"/>
                  </a:moveTo>
                  <a:lnTo>
                    <a:pt x="406400" y="1692"/>
                  </a:lnTo>
                </a:path>
              </a:pathLst>
            </a:custGeom>
            <a:ln w="27093">
              <a:solidFill>
                <a:srgbClr val="C32D2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73333" y="5884333"/>
              <a:ext cx="1896532" cy="11853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817360" y="5919894"/>
              <a:ext cx="1788160" cy="1905"/>
            </a:xfrm>
            <a:custGeom>
              <a:avLst/>
              <a:gdLst/>
              <a:ahLst/>
              <a:cxnLst/>
              <a:rect l="l" t="t" r="r" b="b"/>
              <a:pathLst>
                <a:path w="1788159" h="1904">
                  <a:moveTo>
                    <a:pt x="0" y="0"/>
                  </a:moveTo>
                  <a:lnTo>
                    <a:pt x="1788160" y="1692"/>
                  </a:lnTo>
                </a:path>
              </a:pathLst>
            </a:custGeom>
            <a:ln w="27093">
              <a:solidFill>
                <a:srgbClr val="C32D2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55934" y="5715000"/>
              <a:ext cx="1413932" cy="12700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305040" y="5757334"/>
              <a:ext cx="1300480" cy="1905"/>
            </a:xfrm>
            <a:custGeom>
              <a:avLst/>
              <a:gdLst/>
              <a:ahLst/>
              <a:cxnLst/>
              <a:rect l="l" t="t" r="r" b="b"/>
              <a:pathLst>
                <a:path w="1300479" h="1904">
                  <a:moveTo>
                    <a:pt x="0" y="0"/>
                  </a:moveTo>
                  <a:lnTo>
                    <a:pt x="1300480" y="1692"/>
                  </a:lnTo>
                </a:path>
              </a:pathLst>
            </a:custGeom>
            <a:ln w="27093">
              <a:solidFill>
                <a:srgbClr val="C32D2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98934" y="5554134"/>
              <a:ext cx="270933" cy="12700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442960" y="5594774"/>
              <a:ext cx="162560" cy="1905"/>
            </a:xfrm>
            <a:custGeom>
              <a:avLst/>
              <a:gdLst/>
              <a:ahLst/>
              <a:cxnLst/>
              <a:rect l="l" t="t" r="r" b="b"/>
              <a:pathLst>
                <a:path w="162559" h="1904">
                  <a:moveTo>
                    <a:pt x="0" y="0"/>
                  </a:moveTo>
                  <a:lnTo>
                    <a:pt x="162560" y="1692"/>
                  </a:lnTo>
                </a:path>
              </a:pathLst>
            </a:custGeom>
            <a:ln w="27093">
              <a:solidFill>
                <a:srgbClr val="C32D2E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185608" y="5468470"/>
            <a:ext cx="1811431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dirty="0">
                <a:latin typeface="Arial"/>
                <a:cs typeface="Arial"/>
              </a:rPr>
              <a:t>Split</a:t>
            </a:r>
            <a:r>
              <a:rPr sz="1677" spc="-9" dirty="0">
                <a:latin typeface="Arial"/>
                <a:cs typeface="Arial"/>
              </a:rPr>
              <a:t> </a:t>
            </a:r>
            <a:r>
              <a:rPr sz="1677" dirty="0">
                <a:latin typeface="Arial"/>
                <a:cs typeface="Arial"/>
              </a:rPr>
              <a:t>into n suffixes</a:t>
            </a:r>
            <a:endParaRPr sz="1677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888031" y="5483412"/>
            <a:ext cx="2565026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4" dirty="0">
                <a:latin typeface="Arial"/>
                <a:cs typeface="Arial"/>
              </a:rPr>
              <a:t>Sort</a:t>
            </a:r>
            <a:r>
              <a:rPr sz="1677" spc="-18" dirty="0">
                <a:latin typeface="Arial"/>
                <a:cs typeface="Arial"/>
              </a:rPr>
              <a:t> </a:t>
            </a:r>
            <a:r>
              <a:rPr sz="1677" dirty="0">
                <a:latin typeface="Arial"/>
                <a:cs typeface="Arial"/>
              </a:rPr>
              <a:t>suffixes</a:t>
            </a:r>
            <a:r>
              <a:rPr sz="1677" spc="-13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alphabetically</a:t>
            </a:r>
            <a:endParaRPr sz="1677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015279" y="6110941"/>
            <a:ext cx="5701553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4" dirty="0">
                <a:latin typeface="Arial"/>
                <a:cs typeface="Arial"/>
              </a:rPr>
              <a:t>[Challenge</a:t>
            </a:r>
            <a:r>
              <a:rPr sz="1677" spc="13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Question:</a:t>
            </a:r>
            <a:r>
              <a:rPr sz="1677" spc="9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How</a:t>
            </a:r>
            <a:r>
              <a:rPr sz="1677" spc="13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else</a:t>
            </a:r>
            <a:r>
              <a:rPr sz="1677" spc="13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could</a:t>
            </a:r>
            <a:r>
              <a:rPr sz="1677" spc="13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we</a:t>
            </a:r>
            <a:r>
              <a:rPr sz="1677" spc="13" dirty="0">
                <a:latin typeface="Arial"/>
                <a:cs typeface="Arial"/>
              </a:rPr>
              <a:t> </a:t>
            </a:r>
            <a:r>
              <a:rPr sz="1677" dirty="0">
                <a:latin typeface="Arial"/>
                <a:cs typeface="Arial"/>
              </a:rPr>
              <a:t>split</a:t>
            </a:r>
            <a:r>
              <a:rPr sz="1677" spc="4" dirty="0">
                <a:latin typeface="Arial"/>
                <a:cs typeface="Arial"/>
              </a:rPr>
              <a:t> the</a:t>
            </a:r>
            <a:r>
              <a:rPr sz="1677" spc="13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genome?]</a:t>
            </a:r>
            <a:endParaRPr sz="167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238526" y="1729441"/>
            <a:ext cx="1771090" cy="47298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000" spc="-62" dirty="0">
                <a:latin typeface="Arial"/>
                <a:cs typeface="Arial"/>
              </a:rPr>
              <a:t>GATTACA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17303" y="3245971"/>
            <a:ext cx="1771090" cy="3161084"/>
          </a:xfrm>
          <a:prstGeom prst="rect">
            <a:avLst/>
          </a:prstGeom>
        </p:spPr>
        <p:txBody>
          <a:bodyPr vert="horz" wrap="square" lIns="0" tIns="24093" rIns="0" bIns="0" rtlCol="0">
            <a:spAutoFit/>
          </a:bodyPr>
          <a:lstStyle/>
          <a:p>
            <a:pPr marL="11206" marR="4483">
              <a:lnSpc>
                <a:spcPct val="97200"/>
              </a:lnSpc>
              <a:spcBef>
                <a:spcPts val="190"/>
              </a:spcBef>
            </a:pPr>
            <a:r>
              <a:rPr sz="3000" spc="4" dirty="0">
                <a:latin typeface="Arial"/>
                <a:cs typeface="Arial"/>
              </a:rPr>
              <a:t>G</a:t>
            </a:r>
            <a:r>
              <a:rPr sz="3000" spc="-212" dirty="0">
                <a:latin typeface="Arial"/>
                <a:cs typeface="Arial"/>
              </a:rPr>
              <a:t>A</a:t>
            </a:r>
            <a:r>
              <a:rPr sz="3000" dirty="0">
                <a:latin typeface="Arial"/>
                <a:cs typeface="Arial"/>
              </a:rPr>
              <a:t>T</a:t>
            </a:r>
            <a:r>
              <a:rPr sz="3000" spc="-221" dirty="0">
                <a:latin typeface="Arial"/>
                <a:cs typeface="Arial"/>
              </a:rPr>
              <a:t>T</a:t>
            </a:r>
            <a:r>
              <a:rPr sz="3000" spc="9" dirty="0">
                <a:latin typeface="Arial"/>
                <a:cs typeface="Arial"/>
              </a:rPr>
              <a:t>AC</a:t>
            </a:r>
            <a:r>
              <a:rPr sz="3000" dirty="0">
                <a:latin typeface="Arial"/>
                <a:cs typeface="Arial"/>
              </a:rPr>
              <a:t>A  </a:t>
            </a:r>
            <a:r>
              <a:rPr sz="3000" spc="-71" dirty="0">
                <a:latin typeface="Arial"/>
                <a:cs typeface="Arial"/>
              </a:rPr>
              <a:t>ATTACA </a:t>
            </a:r>
            <a:r>
              <a:rPr sz="3000" spc="-66" dirty="0">
                <a:latin typeface="Arial"/>
                <a:cs typeface="Arial"/>
              </a:rPr>
              <a:t> </a:t>
            </a:r>
            <a:r>
              <a:rPr sz="3000" spc="-44" dirty="0">
                <a:latin typeface="Arial"/>
                <a:cs typeface="Arial"/>
              </a:rPr>
              <a:t>TTACA 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spc="-53" dirty="0">
                <a:latin typeface="Arial"/>
                <a:cs typeface="Arial"/>
              </a:rPr>
              <a:t>TACA </a:t>
            </a:r>
            <a:r>
              <a:rPr sz="3000" spc="-49" dirty="0">
                <a:latin typeface="Arial"/>
                <a:cs typeface="Arial"/>
              </a:rPr>
              <a:t> </a:t>
            </a:r>
            <a:r>
              <a:rPr sz="3000" spc="9" dirty="0">
                <a:latin typeface="Arial"/>
                <a:cs typeface="Arial"/>
              </a:rPr>
              <a:t>ACA</a:t>
            </a:r>
            <a:endParaRPr sz="3000">
              <a:latin typeface="Arial"/>
              <a:cs typeface="Arial"/>
            </a:endParaRPr>
          </a:p>
          <a:p>
            <a:pPr marL="11206" marR="1220946">
              <a:lnSpc>
                <a:spcPts val="3530"/>
              </a:lnSpc>
              <a:spcBef>
                <a:spcPts val="26"/>
              </a:spcBef>
            </a:pPr>
            <a:r>
              <a:rPr sz="3000" spc="9" dirty="0">
                <a:latin typeface="Arial"/>
                <a:cs typeface="Arial"/>
              </a:rPr>
              <a:t>CA  </a:t>
            </a:r>
            <a:r>
              <a:rPr sz="3000" dirty="0">
                <a:latin typeface="Arial"/>
                <a:cs typeface="Arial"/>
              </a:rPr>
              <a:t>A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29221" y="3245970"/>
            <a:ext cx="1771090" cy="3194879"/>
          </a:xfrm>
          <a:prstGeom prst="rect">
            <a:avLst/>
          </a:prstGeom>
        </p:spPr>
        <p:txBody>
          <a:bodyPr vert="horz" wrap="square" lIns="0" tIns="39781" rIns="0" bIns="0" rtlCol="0">
            <a:spAutoFit/>
          </a:bodyPr>
          <a:lstStyle/>
          <a:p>
            <a:pPr marL="11206" marR="964878">
              <a:lnSpc>
                <a:spcPts val="3467"/>
              </a:lnSpc>
              <a:spcBef>
                <a:spcPts val="313"/>
              </a:spcBef>
            </a:pPr>
            <a:r>
              <a:rPr sz="3000" dirty="0">
                <a:latin typeface="Arial"/>
                <a:cs typeface="Arial"/>
              </a:rPr>
              <a:t>A </a:t>
            </a:r>
            <a:r>
              <a:rPr sz="3000" spc="4" dirty="0">
                <a:latin typeface="Arial"/>
                <a:cs typeface="Arial"/>
              </a:rPr>
              <a:t> </a:t>
            </a:r>
            <a:r>
              <a:rPr sz="3000" spc="9" dirty="0">
                <a:latin typeface="Arial"/>
                <a:cs typeface="Arial"/>
              </a:rPr>
              <a:t>ACA</a:t>
            </a:r>
            <a:endParaRPr sz="3000">
              <a:latin typeface="Arial"/>
              <a:cs typeface="Arial"/>
            </a:endParaRPr>
          </a:p>
          <a:p>
            <a:pPr marL="11206" marR="301454">
              <a:lnSpc>
                <a:spcPts val="3467"/>
              </a:lnSpc>
              <a:spcBef>
                <a:spcPts val="66"/>
              </a:spcBef>
            </a:pPr>
            <a:r>
              <a:rPr sz="3000" spc="-216" dirty="0">
                <a:latin typeface="Arial"/>
                <a:cs typeface="Arial"/>
              </a:rPr>
              <a:t>A</a:t>
            </a:r>
            <a:r>
              <a:rPr sz="3000" dirty="0">
                <a:latin typeface="Arial"/>
                <a:cs typeface="Arial"/>
              </a:rPr>
              <a:t>T</a:t>
            </a:r>
            <a:r>
              <a:rPr sz="3000" spc="-224" dirty="0">
                <a:latin typeface="Arial"/>
                <a:cs typeface="Arial"/>
              </a:rPr>
              <a:t>T</a:t>
            </a:r>
            <a:r>
              <a:rPr sz="3000" spc="9" dirty="0">
                <a:latin typeface="Arial"/>
                <a:cs typeface="Arial"/>
              </a:rPr>
              <a:t>AC</a:t>
            </a:r>
            <a:r>
              <a:rPr sz="3000" dirty="0">
                <a:latin typeface="Arial"/>
                <a:cs typeface="Arial"/>
              </a:rPr>
              <a:t>A  </a:t>
            </a:r>
            <a:r>
              <a:rPr sz="3000" spc="9" dirty="0">
                <a:latin typeface="Arial"/>
                <a:cs typeface="Arial"/>
              </a:rPr>
              <a:t>CA</a:t>
            </a:r>
            <a:endParaRPr sz="3000">
              <a:latin typeface="Arial"/>
              <a:cs typeface="Arial"/>
            </a:endParaRPr>
          </a:p>
          <a:p>
            <a:pPr marL="11206" marR="4483">
              <a:lnSpc>
                <a:spcPts val="3467"/>
              </a:lnSpc>
              <a:spcBef>
                <a:spcPts val="62"/>
              </a:spcBef>
            </a:pPr>
            <a:r>
              <a:rPr sz="3000" spc="4" dirty="0">
                <a:latin typeface="Arial"/>
                <a:cs typeface="Arial"/>
              </a:rPr>
              <a:t>G</a:t>
            </a:r>
            <a:r>
              <a:rPr sz="3000" spc="-212" dirty="0">
                <a:latin typeface="Arial"/>
                <a:cs typeface="Arial"/>
              </a:rPr>
              <a:t>A</a:t>
            </a:r>
            <a:r>
              <a:rPr sz="3000" dirty="0">
                <a:latin typeface="Arial"/>
                <a:cs typeface="Arial"/>
              </a:rPr>
              <a:t>T</a:t>
            </a:r>
            <a:r>
              <a:rPr sz="3000" spc="-221" dirty="0">
                <a:latin typeface="Arial"/>
                <a:cs typeface="Arial"/>
              </a:rPr>
              <a:t>T</a:t>
            </a:r>
            <a:r>
              <a:rPr sz="3000" spc="9" dirty="0">
                <a:latin typeface="Arial"/>
                <a:cs typeface="Arial"/>
              </a:rPr>
              <a:t>AC</a:t>
            </a:r>
            <a:r>
              <a:rPr sz="3000" dirty="0">
                <a:latin typeface="Arial"/>
                <a:cs typeface="Arial"/>
              </a:rPr>
              <a:t>A  </a:t>
            </a:r>
            <a:r>
              <a:rPr sz="3000" spc="-53" dirty="0">
                <a:latin typeface="Arial"/>
                <a:cs typeface="Arial"/>
              </a:rPr>
              <a:t>TACA</a:t>
            </a:r>
            <a:endParaRPr sz="3000">
              <a:latin typeface="Arial"/>
              <a:cs typeface="Arial"/>
            </a:endParaRPr>
          </a:p>
          <a:p>
            <a:pPr marL="11206">
              <a:lnSpc>
                <a:spcPts val="3437"/>
              </a:lnSpc>
            </a:pPr>
            <a:r>
              <a:rPr sz="3000" spc="-44" dirty="0">
                <a:latin typeface="Arial"/>
                <a:cs typeface="Arial"/>
              </a:rPr>
              <a:t>TTACA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71843" y="2185147"/>
            <a:ext cx="1842247" cy="47298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000" spc="4" dirty="0">
                <a:latin typeface="Arial"/>
                <a:cs typeface="Arial"/>
              </a:rPr>
              <a:t>All</a:t>
            </a:r>
            <a:r>
              <a:rPr sz="3000" spc="-53" dirty="0">
                <a:latin typeface="Arial"/>
                <a:cs typeface="Arial"/>
              </a:rPr>
              <a:t> </a:t>
            </a:r>
            <a:r>
              <a:rPr sz="3000" spc="-9" dirty="0">
                <a:latin typeface="Arial"/>
                <a:cs typeface="Arial"/>
              </a:rPr>
              <a:t>suffixes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96138" y="2229970"/>
            <a:ext cx="1947022" cy="47298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000" spc="-9" dirty="0">
                <a:latin typeface="Arial"/>
                <a:cs typeface="Arial"/>
              </a:rPr>
              <a:t>Suffix</a:t>
            </a:r>
            <a:r>
              <a:rPr sz="3000" spc="-66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array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178176" y="2226235"/>
            <a:ext cx="1546412" cy="784412"/>
            <a:chOff x="5122333" y="2523067"/>
            <a:chExt cx="1752600" cy="88900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22333" y="2523067"/>
              <a:ext cx="1752600" cy="8890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165943" y="2549632"/>
              <a:ext cx="1577340" cy="714375"/>
            </a:xfrm>
            <a:custGeom>
              <a:avLst/>
              <a:gdLst/>
              <a:ahLst/>
              <a:cxnLst/>
              <a:rect l="l" t="t" r="r" b="b"/>
              <a:pathLst>
                <a:path w="1577340" h="714375">
                  <a:moveTo>
                    <a:pt x="1497125" y="689434"/>
                  </a:moveTo>
                  <a:lnTo>
                    <a:pt x="1486131" y="714197"/>
                  </a:lnTo>
                  <a:lnTo>
                    <a:pt x="1576909" y="710034"/>
                  </a:lnTo>
                  <a:lnTo>
                    <a:pt x="1564462" y="694932"/>
                  </a:lnTo>
                  <a:lnTo>
                    <a:pt x="1509509" y="694932"/>
                  </a:lnTo>
                  <a:lnTo>
                    <a:pt x="1497125" y="689434"/>
                  </a:lnTo>
                  <a:close/>
                </a:path>
                <a:path w="1577340" h="714375">
                  <a:moveTo>
                    <a:pt x="1508119" y="664671"/>
                  </a:moveTo>
                  <a:lnTo>
                    <a:pt x="1497125" y="689434"/>
                  </a:lnTo>
                  <a:lnTo>
                    <a:pt x="1509509" y="694932"/>
                  </a:lnTo>
                  <a:lnTo>
                    <a:pt x="1520502" y="670168"/>
                  </a:lnTo>
                  <a:lnTo>
                    <a:pt x="1508119" y="664671"/>
                  </a:lnTo>
                  <a:close/>
                </a:path>
                <a:path w="1577340" h="714375">
                  <a:moveTo>
                    <a:pt x="1519113" y="639908"/>
                  </a:moveTo>
                  <a:lnTo>
                    <a:pt x="1508119" y="664671"/>
                  </a:lnTo>
                  <a:lnTo>
                    <a:pt x="1520502" y="670168"/>
                  </a:lnTo>
                  <a:lnTo>
                    <a:pt x="1509509" y="694932"/>
                  </a:lnTo>
                  <a:lnTo>
                    <a:pt x="1564462" y="694932"/>
                  </a:lnTo>
                  <a:lnTo>
                    <a:pt x="1519113" y="639908"/>
                  </a:lnTo>
                  <a:close/>
                </a:path>
                <a:path w="1577340" h="714375">
                  <a:moveTo>
                    <a:pt x="10993" y="0"/>
                  </a:moveTo>
                  <a:lnTo>
                    <a:pt x="0" y="24762"/>
                  </a:lnTo>
                  <a:lnTo>
                    <a:pt x="1497125" y="689434"/>
                  </a:lnTo>
                  <a:lnTo>
                    <a:pt x="1508119" y="664671"/>
                  </a:lnTo>
                  <a:lnTo>
                    <a:pt x="10993" y="0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474881" y="2226235"/>
            <a:ext cx="1546412" cy="784412"/>
            <a:chOff x="3191932" y="2523067"/>
            <a:chExt cx="1752600" cy="88900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1932" y="2523067"/>
              <a:ext cx="1752600" cy="8890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322319" y="2549632"/>
              <a:ext cx="1577340" cy="714375"/>
            </a:xfrm>
            <a:custGeom>
              <a:avLst/>
              <a:gdLst/>
              <a:ahLst/>
              <a:cxnLst/>
              <a:rect l="l" t="t" r="r" b="b"/>
              <a:pathLst>
                <a:path w="1577339" h="714375">
                  <a:moveTo>
                    <a:pt x="57797" y="639908"/>
                  </a:moveTo>
                  <a:lnTo>
                    <a:pt x="0" y="710034"/>
                  </a:lnTo>
                  <a:lnTo>
                    <a:pt x="90778" y="714197"/>
                  </a:lnTo>
                  <a:lnTo>
                    <a:pt x="82225" y="694932"/>
                  </a:lnTo>
                  <a:lnTo>
                    <a:pt x="67401" y="694932"/>
                  </a:lnTo>
                  <a:lnTo>
                    <a:pt x="56407" y="670168"/>
                  </a:lnTo>
                  <a:lnTo>
                    <a:pt x="68790" y="664670"/>
                  </a:lnTo>
                  <a:lnTo>
                    <a:pt x="57797" y="639908"/>
                  </a:lnTo>
                  <a:close/>
                </a:path>
                <a:path w="1577339" h="714375">
                  <a:moveTo>
                    <a:pt x="68790" y="664670"/>
                  </a:moveTo>
                  <a:lnTo>
                    <a:pt x="56407" y="670168"/>
                  </a:lnTo>
                  <a:lnTo>
                    <a:pt x="67401" y="694932"/>
                  </a:lnTo>
                  <a:lnTo>
                    <a:pt x="79784" y="689434"/>
                  </a:lnTo>
                  <a:lnTo>
                    <a:pt x="68790" y="664670"/>
                  </a:lnTo>
                  <a:close/>
                </a:path>
                <a:path w="1577339" h="714375">
                  <a:moveTo>
                    <a:pt x="79784" y="689434"/>
                  </a:moveTo>
                  <a:lnTo>
                    <a:pt x="67401" y="694932"/>
                  </a:lnTo>
                  <a:lnTo>
                    <a:pt x="82225" y="694932"/>
                  </a:lnTo>
                  <a:lnTo>
                    <a:pt x="79784" y="689434"/>
                  </a:lnTo>
                  <a:close/>
                </a:path>
                <a:path w="1577339" h="714375">
                  <a:moveTo>
                    <a:pt x="1565916" y="0"/>
                  </a:moveTo>
                  <a:lnTo>
                    <a:pt x="68790" y="664670"/>
                  </a:lnTo>
                  <a:lnTo>
                    <a:pt x="79784" y="689434"/>
                  </a:lnTo>
                  <a:lnTo>
                    <a:pt x="1576910" y="24762"/>
                  </a:lnTo>
                  <a:lnTo>
                    <a:pt x="1565916" y="0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1" name="object 2">
            <a:extLst>
              <a:ext uri="{FF2B5EF4-FFF2-40B4-BE49-F238E27FC236}">
                <a16:creationId xmlns:a16="http://schemas.microsoft.com/office/drawing/2014/main" id="{570D38EA-566B-3D49-8F45-B26D3A65F9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60799" y="425142"/>
            <a:ext cx="4323790" cy="52729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lang="en-US" sz="3353" dirty="0">
                <a:solidFill>
                  <a:schemeClr val="accent2"/>
                </a:solidFill>
              </a:rPr>
              <a:t>Create an Index</a:t>
            </a:r>
            <a:endParaRPr sz="3353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238526" y="1729441"/>
            <a:ext cx="1771090" cy="47298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000" spc="-62" dirty="0">
                <a:latin typeface="Arial"/>
                <a:cs typeface="Arial"/>
              </a:rPr>
              <a:t>GATTACA</a:t>
            </a:r>
            <a:endParaRPr sz="30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500494" y="3278326"/>
          <a:ext cx="6015877" cy="31784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3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9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4313">
                <a:tc>
                  <a:txBody>
                    <a:bodyPr/>
                    <a:lstStyle/>
                    <a:p>
                      <a:pPr marL="31750">
                        <a:lnSpc>
                          <a:spcPts val="3865"/>
                        </a:lnSpc>
                      </a:pPr>
                      <a:r>
                        <a:rPr sz="3000" spc="-70" dirty="0">
                          <a:latin typeface="Arial"/>
                          <a:cs typeface="Arial"/>
                        </a:rPr>
                        <a:t>GATTACA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9220" algn="r">
                        <a:lnSpc>
                          <a:spcPts val="3760"/>
                        </a:lnSpc>
                      </a:pPr>
                      <a:r>
                        <a:rPr sz="300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3000" spc="2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000" dirty="0">
                          <a:latin typeface="Arial"/>
                          <a:cs typeface="Arial"/>
                        </a:rPr>
                        <a:t>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3865"/>
                        </a:lnSpc>
                      </a:pPr>
                      <a:r>
                        <a:rPr sz="3000" dirty="0">
                          <a:latin typeface="Arial"/>
                          <a:cs typeface="Arial"/>
                        </a:rPr>
                        <a:t>A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313">
                <a:tc>
                  <a:txBody>
                    <a:bodyPr/>
                    <a:lstStyle/>
                    <a:p>
                      <a:pPr marL="31750">
                        <a:lnSpc>
                          <a:spcPts val="3860"/>
                        </a:lnSpc>
                      </a:pPr>
                      <a:r>
                        <a:rPr sz="3000" spc="-80" dirty="0">
                          <a:latin typeface="Arial"/>
                          <a:cs typeface="Arial"/>
                        </a:rPr>
                        <a:t>ATTACA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9220" algn="r">
                        <a:lnSpc>
                          <a:spcPts val="3790"/>
                        </a:lnSpc>
                      </a:pPr>
                      <a:r>
                        <a:rPr sz="300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3000" spc="2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000" dirty="0">
                          <a:latin typeface="Arial"/>
                          <a:cs typeface="Arial"/>
                        </a:rPr>
                        <a:t>5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3860"/>
                        </a:lnSpc>
                      </a:pPr>
                      <a:r>
                        <a:rPr sz="3000" spc="10" dirty="0">
                          <a:latin typeface="Arial"/>
                          <a:cs typeface="Arial"/>
                        </a:rPr>
                        <a:t>ACA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35">
                <a:tc>
                  <a:txBody>
                    <a:bodyPr/>
                    <a:lstStyle/>
                    <a:p>
                      <a:pPr marL="31750">
                        <a:lnSpc>
                          <a:spcPts val="3890"/>
                        </a:lnSpc>
                      </a:pPr>
                      <a:r>
                        <a:rPr sz="3000" spc="-50" dirty="0">
                          <a:latin typeface="Arial"/>
                          <a:cs typeface="Arial"/>
                        </a:rPr>
                        <a:t>TTACA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9220" algn="r">
                        <a:lnSpc>
                          <a:spcPts val="3825"/>
                        </a:lnSpc>
                      </a:pPr>
                      <a:r>
                        <a:rPr sz="300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3000" spc="2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000" dirty="0">
                          <a:latin typeface="Arial"/>
                          <a:cs typeface="Arial"/>
                        </a:rPr>
                        <a:t>3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3890"/>
                        </a:lnSpc>
                      </a:pPr>
                      <a:r>
                        <a:rPr sz="3000" spc="-80" dirty="0">
                          <a:latin typeface="Arial"/>
                          <a:cs typeface="Arial"/>
                        </a:rPr>
                        <a:t>ATTACA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390">
                <a:tc>
                  <a:txBody>
                    <a:bodyPr/>
                    <a:lstStyle/>
                    <a:p>
                      <a:pPr marL="31750">
                        <a:lnSpc>
                          <a:spcPts val="3825"/>
                        </a:lnSpc>
                      </a:pPr>
                      <a:r>
                        <a:rPr sz="3000" spc="-60" dirty="0">
                          <a:latin typeface="Arial"/>
                          <a:cs typeface="Arial"/>
                        </a:rPr>
                        <a:t>TACA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9220" algn="r">
                        <a:lnSpc>
                          <a:spcPts val="3825"/>
                        </a:lnSpc>
                      </a:pPr>
                      <a:r>
                        <a:rPr sz="300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3000" spc="2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000" dirty="0">
                          <a:latin typeface="Arial"/>
                          <a:cs typeface="Arial"/>
                        </a:rPr>
                        <a:t>6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3825"/>
                        </a:lnSpc>
                      </a:pPr>
                      <a:r>
                        <a:rPr sz="3000" spc="10" dirty="0">
                          <a:latin typeface="Arial"/>
                          <a:cs typeface="Arial"/>
                        </a:rPr>
                        <a:t>CA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235">
                <a:tc>
                  <a:txBody>
                    <a:bodyPr/>
                    <a:lstStyle/>
                    <a:p>
                      <a:pPr marL="31750">
                        <a:lnSpc>
                          <a:spcPts val="3890"/>
                        </a:lnSpc>
                      </a:pPr>
                      <a:r>
                        <a:rPr sz="3000" spc="10" dirty="0">
                          <a:latin typeface="Arial"/>
                          <a:cs typeface="Arial"/>
                        </a:rPr>
                        <a:t>ACA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9220" algn="r">
                        <a:lnSpc>
                          <a:spcPts val="3825"/>
                        </a:lnSpc>
                      </a:pPr>
                      <a:r>
                        <a:rPr sz="300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3000" spc="2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000" dirty="0">
                          <a:latin typeface="Arial"/>
                          <a:cs typeface="Arial"/>
                        </a:rPr>
                        <a:t>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3890"/>
                        </a:lnSpc>
                      </a:pPr>
                      <a:r>
                        <a:rPr sz="3000" spc="-70" dirty="0">
                          <a:latin typeface="Arial"/>
                          <a:cs typeface="Arial"/>
                        </a:rPr>
                        <a:t>GATTACA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313">
                <a:tc>
                  <a:txBody>
                    <a:bodyPr/>
                    <a:lstStyle/>
                    <a:p>
                      <a:pPr marL="31750">
                        <a:lnSpc>
                          <a:spcPts val="3825"/>
                        </a:lnSpc>
                      </a:pPr>
                      <a:r>
                        <a:rPr sz="3000" spc="10" dirty="0">
                          <a:latin typeface="Arial"/>
                          <a:cs typeface="Arial"/>
                        </a:rPr>
                        <a:t>CA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9220" algn="r">
                        <a:lnSpc>
                          <a:spcPts val="3825"/>
                        </a:lnSpc>
                      </a:pPr>
                      <a:r>
                        <a:rPr sz="3000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3000" spc="2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000" dirty="0">
                          <a:latin typeface="Arial"/>
                          <a:cs typeface="Arial"/>
                        </a:rPr>
                        <a:t>4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3825"/>
                        </a:lnSpc>
                      </a:pPr>
                      <a:r>
                        <a:rPr sz="3000" spc="-60" dirty="0">
                          <a:latin typeface="Arial"/>
                          <a:cs typeface="Arial"/>
                        </a:rPr>
                        <a:t>TACA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469">
                <a:tc>
                  <a:txBody>
                    <a:bodyPr/>
                    <a:lstStyle/>
                    <a:p>
                      <a:pPr marL="31750">
                        <a:lnSpc>
                          <a:spcPts val="3800"/>
                        </a:lnSpc>
                      </a:pPr>
                      <a:r>
                        <a:rPr sz="3000" dirty="0">
                          <a:latin typeface="Arial"/>
                          <a:cs typeface="Arial"/>
                        </a:rPr>
                        <a:t>A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9220" algn="r">
                        <a:lnSpc>
                          <a:spcPts val="3800"/>
                        </a:lnSpc>
                      </a:pPr>
                      <a:r>
                        <a:rPr sz="3000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3000" spc="2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000" dirty="0">
                          <a:latin typeface="Arial"/>
                          <a:cs typeface="Arial"/>
                        </a:rPr>
                        <a:t>3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ts val="3800"/>
                        </a:lnSpc>
                      </a:pPr>
                      <a:r>
                        <a:rPr sz="3000" spc="-50" dirty="0">
                          <a:latin typeface="Arial"/>
                          <a:cs typeface="Arial"/>
                        </a:rPr>
                        <a:t>TTACA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871843" y="2185147"/>
            <a:ext cx="1842247" cy="47298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000" spc="4" dirty="0">
                <a:latin typeface="Arial"/>
                <a:cs typeface="Arial"/>
              </a:rPr>
              <a:t>All</a:t>
            </a:r>
            <a:r>
              <a:rPr sz="3000" spc="-53" dirty="0">
                <a:latin typeface="Arial"/>
                <a:cs typeface="Arial"/>
              </a:rPr>
              <a:t> </a:t>
            </a:r>
            <a:r>
              <a:rPr sz="3000" spc="-9" dirty="0">
                <a:latin typeface="Arial"/>
                <a:cs typeface="Arial"/>
              </a:rPr>
              <a:t>suffixes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178176" y="2226235"/>
            <a:ext cx="1546412" cy="784412"/>
            <a:chOff x="5122333" y="2523067"/>
            <a:chExt cx="1752600" cy="8890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22333" y="2523067"/>
              <a:ext cx="1752600" cy="8890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65943" y="2549632"/>
              <a:ext cx="1577340" cy="714375"/>
            </a:xfrm>
            <a:custGeom>
              <a:avLst/>
              <a:gdLst/>
              <a:ahLst/>
              <a:cxnLst/>
              <a:rect l="l" t="t" r="r" b="b"/>
              <a:pathLst>
                <a:path w="1577340" h="714375">
                  <a:moveTo>
                    <a:pt x="1497125" y="689434"/>
                  </a:moveTo>
                  <a:lnTo>
                    <a:pt x="1486131" y="714197"/>
                  </a:lnTo>
                  <a:lnTo>
                    <a:pt x="1576909" y="710034"/>
                  </a:lnTo>
                  <a:lnTo>
                    <a:pt x="1564462" y="694932"/>
                  </a:lnTo>
                  <a:lnTo>
                    <a:pt x="1509509" y="694932"/>
                  </a:lnTo>
                  <a:lnTo>
                    <a:pt x="1497125" y="689434"/>
                  </a:lnTo>
                  <a:close/>
                </a:path>
                <a:path w="1577340" h="714375">
                  <a:moveTo>
                    <a:pt x="1508119" y="664671"/>
                  </a:moveTo>
                  <a:lnTo>
                    <a:pt x="1497125" y="689434"/>
                  </a:lnTo>
                  <a:lnTo>
                    <a:pt x="1509509" y="694932"/>
                  </a:lnTo>
                  <a:lnTo>
                    <a:pt x="1520502" y="670168"/>
                  </a:lnTo>
                  <a:lnTo>
                    <a:pt x="1508119" y="664671"/>
                  </a:lnTo>
                  <a:close/>
                </a:path>
                <a:path w="1577340" h="714375">
                  <a:moveTo>
                    <a:pt x="1519113" y="639908"/>
                  </a:moveTo>
                  <a:lnTo>
                    <a:pt x="1508119" y="664671"/>
                  </a:lnTo>
                  <a:lnTo>
                    <a:pt x="1520502" y="670168"/>
                  </a:lnTo>
                  <a:lnTo>
                    <a:pt x="1509509" y="694932"/>
                  </a:lnTo>
                  <a:lnTo>
                    <a:pt x="1564462" y="694932"/>
                  </a:lnTo>
                  <a:lnTo>
                    <a:pt x="1519113" y="639908"/>
                  </a:lnTo>
                  <a:close/>
                </a:path>
                <a:path w="1577340" h="714375">
                  <a:moveTo>
                    <a:pt x="10993" y="0"/>
                  </a:moveTo>
                  <a:lnTo>
                    <a:pt x="0" y="24762"/>
                  </a:lnTo>
                  <a:lnTo>
                    <a:pt x="1497125" y="689434"/>
                  </a:lnTo>
                  <a:lnTo>
                    <a:pt x="1508119" y="664671"/>
                  </a:lnTo>
                  <a:lnTo>
                    <a:pt x="10993" y="0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937337" y="2186640"/>
            <a:ext cx="2528047" cy="98754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 marR="26896" indent="536230">
              <a:lnSpc>
                <a:spcPct val="109500"/>
              </a:lnSpc>
              <a:spcBef>
                <a:spcPts val="88"/>
              </a:spcBef>
            </a:pPr>
            <a:r>
              <a:rPr sz="3000" spc="-9" dirty="0">
                <a:latin typeface="Arial"/>
                <a:cs typeface="Arial"/>
              </a:rPr>
              <a:t>Suffix</a:t>
            </a:r>
            <a:r>
              <a:rPr sz="3000" spc="-7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array </a:t>
            </a:r>
            <a:r>
              <a:rPr sz="3000" spc="-821" dirty="0">
                <a:latin typeface="Arial"/>
                <a:cs typeface="Arial"/>
              </a:rPr>
              <a:t> </a:t>
            </a:r>
            <a:r>
              <a:rPr sz="4500" baseline="-10620" dirty="0">
                <a:latin typeface="Arial"/>
                <a:cs typeface="Arial"/>
              </a:rPr>
              <a:t>#</a:t>
            </a:r>
            <a:r>
              <a:rPr sz="4500" spc="377" baseline="-1062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p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4474881" y="2226235"/>
            <a:ext cx="1546412" cy="784412"/>
            <a:chOff x="3191932" y="2523067"/>
            <a:chExt cx="1752600" cy="88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1932" y="2523067"/>
              <a:ext cx="1752600" cy="8890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22319" y="2549632"/>
              <a:ext cx="1577340" cy="714375"/>
            </a:xfrm>
            <a:custGeom>
              <a:avLst/>
              <a:gdLst/>
              <a:ahLst/>
              <a:cxnLst/>
              <a:rect l="l" t="t" r="r" b="b"/>
              <a:pathLst>
                <a:path w="1577339" h="714375">
                  <a:moveTo>
                    <a:pt x="57797" y="639908"/>
                  </a:moveTo>
                  <a:lnTo>
                    <a:pt x="0" y="710034"/>
                  </a:lnTo>
                  <a:lnTo>
                    <a:pt x="90778" y="714197"/>
                  </a:lnTo>
                  <a:lnTo>
                    <a:pt x="82225" y="694932"/>
                  </a:lnTo>
                  <a:lnTo>
                    <a:pt x="67401" y="694932"/>
                  </a:lnTo>
                  <a:lnTo>
                    <a:pt x="56407" y="670168"/>
                  </a:lnTo>
                  <a:lnTo>
                    <a:pt x="68790" y="664670"/>
                  </a:lnTo>
                  <a:lnTo>
                    <a:pt x="57797" y="639908"/>
                  </a:lnTo>
                  <a:close/>
                </a:path>
                <a:path w="1577339" h="714375">
                  <a:moveTo>
                    <a:pt x="68790" y="664670"/>
                  </a:moveTo>
                  <a:lnTo>
                    <a:pt x="56407" y="670168"/>
                  </a:lnTo>
                  <a:lnTo>
                    <a:pt x="67401" y="694932"/>
                  </a:lnTo>
                  <a:lnTo>
                    <a:pt x="79784" y="689434"/>
                  </a:lnTo>
                  <a:lnTo>
                    <a:pt x="68790" y="664670"/>
                  </a:lnTo>
                  <a:close/>
                </a:path>
                <a:path w="1577339" h="714375">
                  <a:moveTo>
                    <a:pt x="79784" y="689434"/>
                  </a:moveTo>
                  <a:lnTo>
                    <a:pt x="67401" y="694932"/>
                  </a:lnTo>
                  <a:lnTo>
                    <a:pt x="82225" y="694932"/>
                  </a:lnTo>
                  <a:lnTo>
                    <a:pt x="79784" y="689434"/>
                  </a:lnTo>
                  <a:close/>
                </a:path>
                <a:path w="1577339" h="714375">
                  <a:moveTo>
                    <a:pt x="1565916" y="0"/>
                  </a:moveTo>
                  <a:lnTo>
                    <a:pt x="68790" y="664670"/>
                  </a:lnTo>
                  <a:lnTo>
                    <a:pt x="79784" y="689434"/>
                  </a:lnTo>
                  <a:lnTo>
                    <a:pt x="1576910" y="24762"/>
                  </a:lnTo>
                  <a:lnTo>
                    <a:pt x="1565916" y="0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9" name="object 2">
            <a:extLst>
              <a:ext uri="{FF2B5EF4-FFF2-40B4-BE49-F238E27FC236}">
                <a16:creationId xmlns:a16="http://schemas.microsoft.com/office/drawing/2014/main" id="{5BD0ADB9-F74D-B042-A810-BB2DDEE6FABB}"/>
              </a:ext>
            </a:extLst>
          </p:cNvPr>
          <p:cNvSpPr txBox="1">
            <a:spLocks/>
          </p:cNvSpPr>
          <p:nvPr/>
        </p:nvSpPr>
        <p:spPr>
          <a:xfrm>
            <a:off x="3860799" y="425142"/>
            <a:ext cx="4323790" cy="52729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lang="en-US" sz="3353" dirty="0">
                <a:solidFill>
                  <a:schemeClr val="accent2"/>
                </a:solidFill>
                <a:latin typeface="Gill Sans MT" panose="020B0502020104020203" pitchFamily="34" charset="77"/>
              </a:rPr>
              <a:t>Create an Index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D1B062E2-6853-2544-A996-B274A1454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622" y="228599"/>
            <a:ext cx="6436251" cy="643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431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238526" y="1729441"/>
            <a:ext cx="1771090" cy="47298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000" spc="-62" dirty="0">
                <a:latin typeface="Arial"/>
                <a:cs typeface="Arial"/>
              </a:rPr>
              <a:t>GATTACA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17303" y="3245971"/>
            <a:ext cx="1771090" cy="3161084"/>
          </a:xfrm>
          <a:prstGeom prst="rect">
            <a:avLst/>
          </a:prstGeom>
        </p:spPr>
        <p:txBody>
          <a:bodyPr vert="horz" wrap="square" lIns="0" tIns="24093" rIns="0" bIns="0" rtlCol="0">
            <a:spAutoFit/>
          </a:bodyPr>
          <a:lstStyle/>
          <a:p>
            <a:pPr marL="11206" marR="4483">
              <a:lnSpc>
                <a:spcPct val="97200"/>
              </a:lnSpc>
              <a:spcBef>
                <a:spcPts val="190"/>
              </a:spcBef>
            </a:pPr>
            <a:r>
              <a:rPr sz="3000" spc="4" dirty="0">
                <a:latin typeface="Arial"/>
                <a:cs typeface="Arial"/>
              </a:rPr>
              <a:t>G</a:t>
            </a:r>
            <a:r>
              <a:rPr sz="3000" spc="-212" dirty="0">
                <a:latin typeface="Arial"/>
                <a:cs typeface="Arial"/>
              </a:rPr>
              <a:t>A</a:t>
            </a:r>
            <a:r>
              <a:rPr sz="3000" dirty="0">
                <a:latin typeface="Arial"/>
                <a:cs typeface="Arial"/>
              </a:rPr>
              <a:t>T</a:t>
            </a:r>
            <a:r>
              <a:rPr sz="3000" spc="-221" dirty="0">
                <a:latin typeface="Arial"/>
                <a:cs typeface="Arial"/>
              </a:rPr>
              <a:t>T</a:t>
            </a:r>
            <a:r>
              <a:rPr sz="3000" spc="9" dirty="0">
                <a:latin typeface="Arial"/>
                <a:cs typeface="Arial"/>
              </a:rPr>
              <a:t>AC</a:t>
            </a:r>
            <a:r>
              <a:rPr sz="3000" dirty="0">
                <a:latin typeface="Arial"/>
                <a:cs typeface="Arial"/>
              </a:rPr>
              <a:t>A  </a:t>
            </a:r>
            <a:r>
              <a:rPr sz="3000" spc="-71" dirty="0">
                <a:latin typeface="Arial"/>
                <a:cs typeface="Arial"/>
              </a:rPr>
              <a:t>ATTACA </a:t>
            </a:r>
            <a:r>
              <a:rPr sz="3000" spc="-66" dirty="0">
                <a:latin typeface="Arial"/>
                <a:cs typeface="Arial"/>
              </a:rPr>
              <a:t> </a:t>
            </a:r>
            <a:r>
              <a:rPr sz="3000" spc="-44" dirty="0">
                <a:latin typeface="Arial"/>
                <a:cs typeface="Arial"/>
              </a:rPr>
              <a:t>TTACA 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spc="-53" dirty="0">
                <a:latin typeface="Arial"/>
                <a:cs typeface="Arial"/>
              </a:rPr>
              <a:t>TACA </a:t>
            </a:r>
            <a:r>
              <a:rPr sz="3000" spc="-49" dirty="0">
                <a:latin typeface="Arial"/>
                <a:cs typeface="Arial"/>
              </a:rPr>
              <a:t> </a:t>
            </a:r>
            <a:r>
              <a:rPr sz="3000" spc="9" dirty="0">
                <a:latin typeface="Arial"/>
                <a:cs typeface="Arial"/>
              </a:rPr>
              <a:t>ACA</a:t>
            </a:r>
            <a:endParaRPr sz="3000">
              <a:latin typeface="Arial"/>
              <a:cs typeface="Arial"/>
            </a:endParaRPr>
          </a:p>
          <a:p>
            <a:pPr marL="11206" marR="1220946">
              <a:lnSpc>
                <a:spcPts val="3530"/>
              </a:lnSpc>
              <a:spcBef>
                <a:spcPts val="26"/>
              </a:spcBef>
            </a:pPr>
            <a:r>
              <a:rPr sz="3000" spc="9" dirty="0">
                <a:latin typeface="Arial"/>
                <a:cs typeface="Arial"/>
              </a:rPr>
              <a:t>CA  </a:t>
            </a:r>
            <a:r>
              <a:rPr sz="3000" dirty="0">
                <a:latin typeface="Arial"/>
                <a:cs typeface="Arial"/>
              </a:rPr>
              <a:t>A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71843" y="2185147"/>
            <a:ext cx="1842247" cy="47298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000" spc="4" dirty="0">
                <a:latin typeface="Arial"/>
                <a:cs typeface="Arial"/>
              </a:rPr>
              <a:t>All</a:t>
            </a:r>
            <a:r>
              <a:rPr sz="3000" spc="-53" dirty="0">
                <a:latin typeface="Arial"/>
                <a:cs typeface="Arial"/>
              </a:rPr>
              <a:t> </a:t>
            </a:r>
            <a:r>
              <a:rPr sz="3000" spc="-9" dirty="0">
                <a:latin typeface="Arial"/>
                <a:cs typeface="Arial"/>
              </a:rPr>
              <a:t>suffixes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178176" y="2226235"/>
            <a:ext cx="1546412" cy="784412"/>
            <a:chOff x="5122333" y="2523067"/>
            <a:chExt cx="1752600" cy="8890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22333" y="2523067"/>
              <a:ext cx="1752600" cy="8890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65943" y="2549632"/>
              <a:ext cx="1577340" cy="714375"/>
            </a:xfrm>
            <a:custGeom>
              <a:avLst/>
              <a:gdLst/>
              <a:ahLst/>
              <a:cxnLst/>
              <a:rect l="l" t="t" r="r" b="b"/>
              <a:pathLst>
                <a:path w="1577340" h="714375">
                  <a:moveTo>
                    <a:pt x="1497125" y="689434"/>
                  </a:moveTo>
                  <a:lnTo>
                    <a:pt x="1486131" y="714197"/>
                  </a:lnTo>
                  <a:lnTo>
                    <a:pt x="1576909" y="710034"/>
                  </a:lnTo>
                  <a:lnTo>
                    <a:pt x="1564462" y="694932"/>
                  </a:lnTo>
                  <a:lnTo>
                    <a:pt x="1509509" y="694932"/>
                  </a:lnTo>
                  <a:lnTo>
                    <a:pt x="1497125" y="689434"/>
                  </a:lnTo>
                  <a:close/>
                </a:path>
                <a:path w="1577340" h="714375">
                  <a:moveTo>
                    <a:pt x="1508119" y="664671"/>
                  </a:moveTo>
                  <a:lnTo>
                    <a:pt x="1497125" y="689434"/>
                  </a:lnTo>
                  <a:lnTo>
                    <a:pt x="1509509" y="694932"/>
                  </a:lnTo>
                  <a:lnTo>
                    <a:pt x="1520502" y="670168"/>
                  </a:lnTo>
                  <a:lnTo>
                    <a:pt x="1508119" y="664671"/>
                  </a:lnTo>
                  <a:close/>
                </a:path>
                <a:path w="1577340" h="714375">
                  <a:moveTo>
                    <a:pt x="1519113" y="639908"/>
                  </a:moveTo>
                  <a:lnTo>
                    <a:pt x="1508119" y="664671"/>
                  </a:lnTo>
                  <a:lnTo>
                    <a:pt x="1520502" y="670168"/>
                  </a:lnTo>
                  <a:lnTo>
                    <a:pt x="1509509" y="694932"/>
                  </a:lnTo>
                  <a:lnTo>
                    <a:pt x="1564462" y="694932"/>
                  </a:lnTo>
                  <a:lnTo>
                    <a:pt x="1519113" y="639908"/>
                  </a:lnTo>
                  <a:close/>
                </a:path>
                <a:path w="1577340" h="714375">
                  <a:moveTo>
                    <a:pt x="10993" y="0"/>
                  </a:moveTo>
                  <a:lnTo>
                    <a:pt x="0" y="24762"/>
                  </a:lnTo>
                  <a:lnTo>
                    <a:pt x="1497125" y="689434"/>
                  </a:lnTo>
                  <a:lnTo>
                    <a:pt x="1508119" y="664671"/>
                  </a:lnTo>
                  <a:lnTo>
                    <a:pt x="10993" y="0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937337" y="2186641"/>
            <a:ext cx="2528047" cy="423298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 marR="26896" indent="536230">
              <a:lnSpc>
                <a:spcPct val="109500"/>
              </a:lnSpc>
              <a:spcBef>
                <a:spcPts val="88"/>
              </a:spcBef>
            </a:pPr>
            <a:r>
              <a:rPr sz="3000" spc="-9" dirty="0">
                <a:latin typeface="Arial"/>
                <a:cs typeface="Arial"/>
              </a:rPr>
              <a:t>Suffix</a:t>
            </a:r>
            <a:r>
              <a:rPr sz="3000" spc="-7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array </a:t>
            </a:r>
            <a:r>
              <a:rPr sz="3000" spc="-821" dirty="0">
                <a:latin typeface="Arial"/>
                <a:cs typeface="Arial"/>
              </a:rPr>
              <a:t> </a:t>
            </a:r>
            <a:r>
              <a:rPr sz="4500" baseline="-10620" dirty="0">
                <a:latin typeface="Arial"/>
                <a:cs typeface="Arial"/>
              </a:rPr>
              <a:t>#</a:t>
            </a:r>
            <a:r>
              <a:rPr sz="4500" spc="377" baseline="-1062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p</a:t>
            </a:r>
            <a:endParaRPr sz="3000">
              <a:latin typeface="Arial"/>
              <a:cs typeface="Arial"/>
            </a:endParaRPr>
          </a:p>
          <a:p>
            <a:pPr marL="33619">
              <a:lnSpc>
                <a:spcPts val="3565"/>
              </a:lnSpc>
              <a:spcBef>
                <a:spcPts val="340"/>
              </a:spcBef>
            </a:pPr>
            <a:r>
              <a:rPr sz="3000" dirty="0">
                <a:latin typeface="Arial"/>
                <a:cs typeface="Arial"/>
              </a:rPr>
              <a:t>1</a:t>
            </a:r>
            <a:r>
              <a:rPr sz="3000" spc="172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7</a:t>
            </a:r>
            <a:endParaRPr sz="3000">
              <a:latin typeface="Arial"/>
              <a:cs typeface="Arial"/>
            </a:endParaRPr>
          </a:p>
          <a:p>
            <a:pPr marL="33619">
              <a:lnSpc>
                <a:spcPts val="3530"/>
              </a:lnSpc>
            </a:pPr>
            <a:r>
              <a:rPr sz="3000" dirty="0">
                <a:latin typeface="Arial"/>
                <a:cs typeface="Arial"/>
              </a:rPr>
              <a:t>2</a:t>
            </a:r>
            <a:r>
              <a:rPr sz="3000" spc="172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5</a:t>
            </a:r>
            <a:endParaRPr sz="3000">
              <a:latin typeface="Arial"/>
              <a:cs typeface="Arial"/>
            </a:endParaRPr>
          </a:p>
          <a:p>
            <a:pPr marL="33619">
              <a:lnSpc>
                <a:spcPts val="3530"/>
              </a:lnSpc>
            </a:pPr>
            <a:r>
              <a:rPr sz="3000" dirty="0">
                <a:latin typeface="Arial"/>
                <a:cs typeface="Arial"/>
              </a:rPr>
              <a:t>3</a:t>
            </a:r>
            <a:r>
              <a:rPr sz="3000" spc="172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3</a:t>
            </a:r>
            <a:endParaRPr sz="3000">
              <a:latin typeface="Arial"/>
              <a:cs typeface="Arial"/>
            </a:endParaRPr>
          </a:p>
          <a:p>
            <a:pPr marL="33619">
              <a:lnSpc>
                <a:spcPts val="3499"/>
              </a:lnSpc>
            </a:pPr>
            <a:r>
              <a:rPr sz="3000" dirty="0">
                <a:latin typeface="Arial"/>
                <a:cs typeface="Arial"/>
              </a:rPr>
              <a:t>4</a:t>
            </a:r>
            <a:r>
              <a:rPr sz="3000" spc="172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6</a:t>
            </a:r>
            <a:endParaRPr sz="3000">
              <a:latin typeface="Arial"/>
              <a:cs typeface="Arial"/>
            </a:endParaRPr>
          </a:p>
          <a:p>
            <a:pPr marL="33619">
              <a:lnSpc>
                <a:spcPts val="3499"/>
              </a:lnSpc>
            </a:pPr>
            <a:r>
              <a:rPr sz="3000" dirty="0">
                <a:latin typeface="Arial"/>
                <a:cs typeface="Arial"/>
              </a:rPr>
              <a:t>5</a:t>
            </a:r>
            <a:r>
              <a:rPr sz="3000" spc="172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1</a:t>
            </a:r>
            <a:endParaRPr sz="3000">
              <a:latin typeface="Arial"/>
              <a:cs typeface="Arial"/>
            </a:endParaRPr>
          </a:p>
          <a:p>
            <a:pPr marL="33619">
              <a:lnSpc>
                <a:spcPts val="3530"/>
              </a:lnSpc>
            </a:pPr>
            <a:r>
              <a:rPr sz="3000" dirty="0">
                <a:latin typeface="Arial"/>
                <a:cs typeface="Arial"/>
              </a:rPr>
              <a:t>6</a:t>
            </a:r>
            <a:r>
              <a:rPr sz="3000" spc="172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4</a:t>
            </a:r>
            <a:endParaRPr sz="3000">
              <a:latin typeface="Arial"/>
              <a:cs typeface="Arial"/>
            </a:endParaRPr>
          </a:p>
          <a:p>
            <a:pPr marL="33619">
              <a:lnSpc>
                <a:spcPts val="3565"/>
              </a:lnSpc>
            </a:pPr>
            <a:r>
              <a:rPr sz="3000" dirty="0">
                <a:latin typeface="Arial"/>
                <a:cs typeface="Arial"/>
              </a:rPr>
              <a:t>7</a:t>
            </a:r>
            <a:r>
              <a:rPr sz="3000" spc="172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3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474881" y="2226235"/>
            <a:ext cx="1546412" cy="784412"/>
            <a:chOff x="3191932" y="2523067"/>
            <a:chExt cx="1752600" cy="889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1932" y="2523067"/>
              <a:ext cx="1752600" cy="8890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22319" y="2549632"/>
              <a:ext cx="1577340" cy="714375"/>
            </a:xfrm>
            <a:custGeom>
              <a:avLst/>
              <a:gdLst/>
              <a:ahLst/>
              <a:cxnLst/>
              <a:rect l="l" t="t" r="r" b="b"/>
              <a:pathLst>
                <a:path w="1577339" h="714375">
                  <a:moveTo>
                    <a:pt x="57797" y="639908"/>
                  </a:moveTo>
                  <a:lnTo>
                    <a:pt x="0" y="710034"/>
                  </a:lnTo>
                  <a:lnTo>
                    <a:pt x="90778" y="714197"/>
                  </a:lnTo>
                  <a:lnTo>
                    <a:pt x="82225" y="694932"/>
                  </a:lnTo>
                  <a:lnTo>
                    <a:pt x="67401" y="694932"/>
                  </a:lnTo>
                  <a:lnTo>
                    <a:pt x="56407" y="670168"/>
                  </a:lnTo>
                  <a:lnTo>
                    <a:pt x="68790" y="664670"/>
                  </a:lnTo>
                  <a:lnTo>
                    <a:pt x="57797" y="639908"/>
                  </a:lnTo>
                  <a:close/>
                </a:path>
                <a:path w="1577339" h="714375">
                  <a:moveTo>
                    <a:pt x="68790" y="664670"/>
                  </a:moveTo>
                  <a:lnTo>
                    <a:pt x="56407" y="670168"/>
                  </a:lnTo>
                  <a:lnTo>
                    <a:pt x="67401" y="694932"/>
                  </a:lnTo>
                  <a:lnTo>
                    <a:pt x="79784" y="689434"/>
                  </a:lnTo>
                  <a:lnTo>
                    <a:pt x="68790" y="664670"/>
                  </a:lnTo>
                  <a:close/>
                </a:path>
                <a:path w="1577339" h="714375">
                  <a:moveTo>
                    <a:pt x="79784" y="689434"/>
                  </a:moveTo>
                  <a:lnTo>
                    <a:pt x="67401" y="694932"/>
                  </a:lnTo>
                  <a:lnTo>
                    <a:pt x="82225" y="694932"/>
                  </a:lnTo>
                  <a:lnTo>
                    <a:pt x="79784" y="689434"/>
                  </a:lnTo>
                  <a:close/>
                </a:path>
                <a:path w="1577339" h="714375">
                  <a:moveTo>
                    <a:pt x="1565916" y="0"/>
                  </a:moveTo>
                  <a:lnTo>
                    <a:pt x="68790" y="664670"/>
                  </a:lnTo>
                  <a:lnTo>
                    <a:pt x="79784" y="689434"/>
                  </a:lnTo>
                  <a:lnTo>
                    <a:pt x="1576910" y="24762"/>
                  </a:lnTo>
                  <a:lnTo>
                    <a:pt x="1565916" y="0"/>
                  </a:lnTo>
                  <a:close/>
                </a:path>
              </a:pathLst>
            </a:custGeom>
            <a:solidFill>
              <a:srgbClr val="3891A7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15" name="object 2">
            <a:extLst>
              <a:ext uri="{FF2B5EF4-FFF2-40B4-BE49-F238E27FC236}">
                <a16:creationId xmlns:a16="http://schemas.microsoft.com/office/drawing/2014/main" id="{02F84D2E-A1B9-6240-91C4-916DBC4328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60799" y="425142"/>
            <a:ext cx="4323790" cy="52729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lang="en-US" sz="3353" dirty="0">
                <a:solidFill>
                  <a:schemeClr val="accent2"/>
                </a:solidFill>
                <a:latin typeface="Gill Sans MT" panose="020B0502020104020203" pitchFamily="34" charset="77"/>
              </a:rPr>
              <a:t>Create an Index</a:t>
            </a:r>
            <a:endParaRPr sz="3353" dirty="0">
              <a:solidFill>
                <a:schemeClr val="accent2"/>
              </a:solidFill>
              <a:latin typeface="Gill Sans MT" panose="020B0502020104020203" pitchFamily="34" charset="7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667811" y="1558364"/>
          <a:ext cx="2510118" cy="42447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1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8296"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#</a:t>
                      </a:r>
                      <a:endParaRPr sz="1100">
                        <a:latin typeface="Gill Sans MT Bold"/>
                        <a:cs typeface="Gill Sans MT Bold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b="1" spc="-15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Sequence</a:t>
                      </a:r>
                      <a:endParaRPr sz="1100">
                        <a:latin typeface="Gill Sans MT Bold"/>
                        <a:cs typeface="Gill Sans MT Bold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b="1" spc="-110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P</a:t>
                      </a:r>
                      <a:r>
                        <a:rPr sz="1100" b="1" spc="-15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o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s</a:t>
                      </a:r>
                      <a:endParaRPr sz="1100">
                        <a:latin typeface="Gill Sans MT Bold"/>
                        <a:cs typeface="Gill Sans MT Bold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1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50" dirty="0">
                          <a:latin typeface="Gill Sans MT"/>
                          <a:cs typeface="Gill Sans MT"/>
                        </a:rPr>
                        <a:t>ACAGATTACC…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6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2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100" spc="-25" dirty="0">
                          <a:latin typeface="Gill Sans MT"/>
                          <a:cs typeface="Gill Sans MT"/>
                        </a:rPr>
                        <a:t>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13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3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193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spc="-55" dirty="0">
                          <a:latin typeface="Gill Sans MT"/>
                          <a:cs typeface="Gill Sans MT"/>
                        </a:rPr>
                        <a:t>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193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8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193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4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65" dirty="0">
                          <a:latin typeface="Gill Sans MT"/>
                          <a:cs typeface="Gill Sans MT"/>
                        </a:rPr>
                        <a:t>ATTACAGATTACC…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3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5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60" dirty="0">
                          <a:latin typeface="Gill Sans MT"/>
                          <a:cs typeface="Gill Sans MT"/>
                        </a:rPr>
                        <a:t>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10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6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15" dirty="0">
                          <a:latin typeface="Gill Sans MT"/>
                          <a:cs typeface="Gill Sans MT"/>
                        </a:rPr>
                        <a:t>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15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7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100" spc="-50" dirty="0">
                          <a:latin typeface="Gill Sans MT"/>
                          <a:cs typeface="Gill Sans MT"/>
                        </a:rPr>
                        <a:t>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7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8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193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spc="-15" dirty="0">
                          <a:latin typeface="Gill Sans MT"/>
                          <a:cs typeface="Gill Sans MT"/>
                        </a:rPr>
                        <a:t>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193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14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193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9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60" dirty="0">
                          <a:latin typeface="Gill Sans MT"/>
                          <a:cs typeface="Gill Sans MT"/>
                        </a:rPr>
                        <a:t>GATTACAGATTACC…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2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10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55" dirty="0">
                          <a:latin typeface="Gill Sans MT"/>
                          <a:cs typeface="Gill Sans MT"/>
                        </a:rPr>
                        <a:t>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9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11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60" dirty="0">
                          <a:latin typeface="Gill Sans MT"/>
                          <a:cs typeface="Gill Sans MT"/>
                        </a:rPr>
                        <a:t>TACAGATTACC…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5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12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100" spc="-50" dirty="0">
                          <a:latin typeface="Gill Sans MT"/>
                          <a:cs typeface="Gill Sans MT"/>
                        </a:rPr>
                        <a:t>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12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13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193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spc="-60" dirty="0">
                          <a:latin typeface="Gill Sans MT"/>
                          <a:cs typeface="Gill Sans MT"/>
                        </a:rPr>
                        <a:t>TGATTACAGATTACC…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193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1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193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14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55" dirty="0">
                          <a:latin typeface="Gill Sans MT"/>
                          <a:cs typeface="Gill Sans MT"/>
                        </a:rPr>
                        <a:t>TTACAGATTACC…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4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15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45" dirty="0">
                          <a:latin typeface="Gill Sans MT"/>
                          <a:cs typeface="Gill Sans MT"/>
                        </a:rPr>
                        <a:t>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11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7276353" y="1725706"/>
            <a:ext cx="403412" cy="291353"/>
            <a:chOff x="6366933" y="1955800"/>
            <a:chExt cx="457200" cy="330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6933" y="1955800"/>
              <a:ext cx="457200" cy="330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0866" y="2034409"/>
              <a:ext cx="243997" cy="12576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082949" y="1012265"/>
            <a:ext cx="5440456" cy="139951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3953" indent="-322747">
              <a:lnSpc>
                <a:spcPts val="2744"/>
              </a:lnSpc>
              <a:spcBef>
                <a:spcPts val="88"/>
              </a:spcBef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2294" spc="-18" dirty="0">
                <a:latin typeface="Gill Sans MT"/>
                <a:cs typeface="Gill Sans MT"/>
              </a:rPr>
              <a:t>S</a:t>
            </a:r>
            <a:r>
              <a:rPr sz="2294" spc="-13" dirty="0">
                <a:latin typeface="Gill Sans MT"/>
                <a:cs typeface="Gill Sans MT"/>
              </a:rPr>
              <a:t>t</a:t>
            </a:r>
            <a:r>
              <a:rPr sz="2294" spc="-18" dirty="0">
                <a:latin typeface="Gill Sans MT"/>
                <a:cs typeface="Gill Sans MT"/>
              </a:rPr>
              <a:t>ra</a:t>
            </a:r>
            <a:r>
              <a:rPr sz="2294" spc="-13" dirty="0">
                <a:latin typeface="Gill Sans MT"/>
                <a:cs typeface="Gill Sans MT"/>
              </a:rPr>
              <a:t>t</a:t>
            </a:r>
            <a:r>
              <a:rPr sz="2294" spc="-18" dirty="0">
                <a:latin typeface="Gill Sans MT"/>
                <a:cs typeface="Gill Sans MT"/>
              </a:rPr>
              <a:t>e</a:t>
            </a:r>
            <a:r>
              <a:rPr sz="2294" spc="31" dirty="0">
                <a:latin typeface="Gill Sans MT"/>
                <a:cs typeface="Gill Sans MT"/>
              </a:rPr>
              <a:t>g</a:t>
            </a:r>
            <a:r>
              <a:rPr sz="2294" dirty="0">
                <a:latin typeface="Gill Sans MT"/>
                <a:cs typeface="Gill Sans MT"/>
              </a:rPr>
              <a:t>y</a:t>
            </a:r>
            <a:r>
              <a:rPr sz="2294" spc="-31" dirty="0">
                <a:latin typeface="Gill Sans MT"/>
                <a:cs typeface="Gill Sans MT"/>
              </a:rPr>
              <a:t> </a:t>
            </a:r>
            <a:r>
              <a:rPr sz="2294" spc="-18" dirty="0">
                <a:latin typeface="Gill Sans MT"/>
                <a:cs typeface="Gill Sans MT"/>
              </a:rPr>
              <a:t>2</a:t>
            </a:r>
            <a:r>
              <a:rPr sz="2294" dirty="0">
                <a:latin typeface="Gill Sans MT"/>
                <a:cs typeface="Gill Sans MT"/>
              </a:rPr>
              <a:t>:</a:t>
            </a:r>
            <a:r>
              <a:rPr sz="2294" spc="-247" dirty="0">
                <a:latin typeface="Gill Sans MT"/>
                <a:cs typeface="Gill Sans MT"/>
              </a:rPr>
              <a:t> </a:t>
            </a:r>
            <a:r>
              <a:rPr sz="2294" spc="-22" dirty="0">
                <a:latin typeface="Gill Sans MT"/>
                <a:cs typeface="Gill Sans MT"/>
              </a:rPr>
              <a:t>B</a:t>
            </a:r>
            <a:r>
              <a:rPr sz="2294" spc="-13" dirty="0">
                <a:latin typeface="Gill Sans MT"/>
                <a:cs typeface="Gill Sans MT"/>
              </a:rPr>
              <a:t>i</a:t>
            </a:r>
            <a:r>
              <a:rPr sz="2294" spc="-18" dirty="0">
                <a:latin typeface="Gill Sans MT"/>
                <a:cs typeface="Gill Sans MT"/>
              </a:rPr>
              <a:t>na</a:t>
            </a:r>
            <a:r>
              <a:rPr sz="2294" spc="53" dirty="0">
                <a:latin typeface="Gill Sans MT"/>
                <a:cs typeface="Gill Sans MT"/>
              </a:rPr>
              <a:t>r</a:t>
            </a:r>
            <a:r>
              <a:rPr sz="2294" dirty="0">
                <a:latin typeface="Gill Sans MT"/>
                <a:cs typeface="Gill Sans MT"/>
              </a:rPr>
              <a:t>y</a:t>
            </a:r>
            <a:r>
              <a:rPr sz="2294" spc="-31" dirty="0">
                <a:latin typeface="Gill Sans MT"/>
                <a:cs typeface="Gill Sans MT"/>
              </a:rPr>
              <a:t> </a:t>
            </a:r>
            <a:r>
              <a:rPr sz="2294" spc="-13" dirty="0">
                <a:latin typeface="Gill Sans MT"/>
                <a:cs typeface="Gill Sans MT"/>
              </a:rPr>
              <a:t>s</a:t>
            </a:r>
            <a:r>
              <a:rPr sz="2294" spc="-18" dirty="0">
                <a:latin typeface="Gill Sans MT"/>
                <a:cs typeface="Gill Sans MT"/>
              </a:rPr>
              <a:t>ea</a:t>
            </a:r>
            <a:r>
              <a:rPr sz="2294" spc="-71" dirty="0">
                <a:latin typeface="Gill Sans MT"/>
                <a:cs typeface="Gill Sans MT"/>
              </a:rPr>
              <a:t>r</a:t>
            </a:r>
            <a:r>
              <a:rPr sz="2294" spc="-18" dirty="0">
                <a:latin typeface="Gill Sans MT"/>
                <a:cs typeface="Gill Sans MT"/>
              </a:rPr>
              <a:t>c</a:t>
            </a:r>
            <a:r>
              <a:rPr sz="2294" dirty="0">
                <a:latin typeface="Gill Sans MT"/>
                <a:cs typeface="Gill Sans MT"/>
              </a:rPr>
              <a:t>h</a:t>
            </a:r>
            <a:endParaRPr sz="2294">
              <a:latin typeface="Gill Sans MT"/>
              <a:cs typeface="Gill Sans MT"/>
            </a:endParaRPr>
          </a:p>
          <a:p>
            <a:pPr marL="764282" lvl="1" indent="-322747">
              <a:lnSpc>
                <a:spcPts val="1672"/>
              </a:lnSpc>
              <a:buFont typeface="Arial"/>
              <a:buChar char="•"/>
              <a:tabLst>
                <a:tab pos="763722" algn="l"/>
                <a:tab pos="764282" algn="l"/>
              </a:tabLst>
            </a:pPr>
            <a:r>
              <a:rPr sz="1677" spc="-4" dirty="0">
                <a:latin typeface="Gill Sans MT"/>
                <a:cs typeface="Gill Sans MT"/>
              </a:rPr>
              <a:t>Compare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to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the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middle,</a:t>
            </a:r>
            <a:r>
              <a:rPr sz="1677" spc="-154" dirty="0">
                <a:latin typeface="Gill Sans MT"/>
                <a:cs typeface="Gill Sans MT"/>
              </a:rPr>
              <a:t> </a:t>
            </a:r>
            <a:r>
              <a:rPr sz="1677" spc="-4" dirty="0">
                <a:latin typeface="Gill Sans MT"/>
                <a:cs typeface="Gill Sans MT"/>
              </a:rPr>
              <a:t>refine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as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higher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or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-4" dirty="0">
                <a:latin typeface="Gill Sans MT"/>
                <a:cs typeface="Gill Sans MT"/>
              </a:rPr>
              <a:t>lower</a:t>
            </a:r>
            <a:endParaRPr sz="1677">
              <a:latin typeface="Gill Sans MT"/>
              <a:cs typeface="Gill Sans MT"/>
            </a:endParaRPr>
          </a:p>
          <a:p>
            <a:pPr marR="4483" algn="r">
              <a:lnSpc>
                <a:spcPts val="1681"/>
              </a:lnSpc>
            </a:pPr>
            <a:r>
              <a:rPr sz="1677" spc="9" dirty="0">
                <a:latin typeface="Arial"/>
                <a:cs typeface="Arial"/>
              </a:rPr>
              <a:t>Lo</a:t>
            </a:r>
            <a:endParaRPr sz="1677">
              <a:latin typeface="Arial"/>
              <a:cs typeface="Arial"/>
            </a:endParaRPr>
          </a:p>
          <a:p>
            <a:pPr marL="333953" indent="-322747">
              <a:spcBef>
                <a:spcPts val="693"/>
              </a:spcBef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1677" spc="-4" dirty="0">
                <a:latin typeface="Gill Sans MT"/>
                <a:cs typeface="Gill Sans MT"/>
              </a:rPr>
              <a:t>Searching</a:t>
            </a:r>
            <a:r>
              <a:rPr sz="1677" spc="-18" dirty="0">
                <a:latin typeface="Gill Sans MT"/>
                <a:cs typeface="Gill Sans MT"/>
              </a:rPr>
              <a:t> </a:t>
            </a:r>
            <a:r>
              <a:rPr sz="1677" spc="-4" dirty="0">
                <a:latin typeface="Gill Sans MT"/>
                <a:cs typeface="Gill Sans MT"/>
              </a:rPr>
              <a:t>for</a:t>
            </a:r>
            <a:r>
              <a:rPr sz="1677" spc="-9" dirty="0">
                <a:latin typeface="Gill Sans MT"/>
                <a:cs typeface="Gill Sans MT"/>
              </a:rPr>
              <a:t> </a:t>
            </a:r>
            <a:r>
              <a:rPr sz="1677" spc="-44" dirty="0">
                <a:latin typeface="Gill Sans MT"/>
                <a:cs typeface="Gill Sans MT"/>
              </a:rPr>
              <a:t>GATTACA</a:t>
            </a:r>
            <a:endParaRPr sz="1677">
              <a:latin typeface="Gill Sans MT"/>
              <a:cs typeface="Gill Sans MT"/>
            </a:endParaRPr>
          </a:p>
          <a:p>
            <a:pPr marL="764282" lvl="1" indent="-322747">
              <a:spcBef>
                <a:spcPts val="49"/>
              </a:spcBef>
              <a:buFont typeface="Arial"/>
              <a:buChar char="•"/>
              <a:tabLst>
                <a:tab pos="763722" algn="l"/>
                <a:tab pos="764282" algn="l"/>
              </a:tabLst>
            </a:pPr>
            <a:r>
              <a:rPr sz="1677" spc="13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o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13" dirty="0">
                <a:latin typeface="Gill Sans MT"/>
                <a:cs typeface="Gill Sans MT"/>
              </a:rPr>
              <a:t>H</a:t>
            </a:r>
            <a:r>
              <a:rPr sz="1677" dirty="0">
                <a:latin typeface="Gill Sans MT"/>
                <a:cs typeface="Gill Sans MT"/>
              </a:rPr>
              <a:t>i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15</a:t>
            </a:r>
            <a:r>
              <a:rPr sz="1677" dirty="0">
                <a:latin typeface="Gill Sans MT"/>
                <a:cs typeface="Gill Sans MT"/>
              </a:rPr>
              <a:t>;</a:t>
            </a:r>
            <a:endParaRPr sz="1677">
              <a:latin typeface="Gill Sans MT"/>
              <a:cs typeface="Gill Sans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261412" y="5670176"/>
            <a:ext cx="403412" cy="291353"/>
            <a:chOff x="6350000" y="6426200"/>
            <a:chExt cx="457200" cy="33020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0000" y="6426200"/>
              <a:ext cx="457200" cy="3302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93933" y="6504809"/>
              <a:ext cx="243996" cy="12576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246620" y="5496109"/>
            <a:ext cx="226919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941"/>
              </a:lnSpc>
            </a:pPr>
            <a:r>
              <a:rPr sz="1677" spc="9" dirty="0">
                <a:latin typeface="Arial"/>
                <a:cs typeface="Arial"/>
              </a:rPr>
              <a:t>Hi</a:t>
            </a:r>
            <a:endParaRPr sz="167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45294" y="3541059"/>
            <a:ext cx="2764118" cy="463176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590117" y="1558365"/>
          <a:ext cx="2653554" cy="4244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1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3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7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#</a:t>
                      </a:r>
                      <a:endParaRPr sz="1100">
                        <a:latin typeface="Gill Sans MT Bold"/>
                        <a:cs typeface="Gill Sans MT Bold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b="1" spc="-15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Sequence</a:t>
                      </a:r>
                      <a:endParaRPr sz="1100">
                        <a:latin typeface="Gill Sans MT Bold"/>
                        <a:cs typeface="Gill Sans MT Bold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b="1" spc="-110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P</a:t>
                      </a:r>
                      <a:r>
                        <a:rPr sz="1100" b="1" spc="-15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o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s</a:t>
                      </a:r>
                      <a:endParaRPr sz="1100">
                        <a:latin typeface="Gill Sans MT Bold"/>
                        <a:cs typeface="Gill Sans MT Bold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1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50" dirty="0">
                          <a:latin typeface="Gill Sans MT"/>
                          <a:cs typeface="Gill Sans MT"/>
                        </a:rPr>
                        <a:t>ACAGATTACC…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6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2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100" spc="-25" dirty="0">
                          <a:latin typeface="Gill Sans MT"/>
                          <a:cs typeface="Gill Sans MT"/>
                        </a:rPr>
                        <a:t>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13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3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193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spc="-55" dirty="0">
                          <a:latin typeface="Gill Sans MT"/>
                          <a:cs typeface="Gill Sans MT"/>
                        </a:rPr>
                        <a:t>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193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8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193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4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65" dirty="0">
                          <a:latin typeface="Gill Sans MT"/>
                          <a:cs typeface="Gill Sans MT"/>
                        </a:rPr>
                        <a:t>ATTACAGATTACC…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3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5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60" dirty="0">
                          <a:latin typeface="Gill Sans MT"/>
                          <a:cs typeface="Gill Sans MT"/>
                        </a:rPr>
                        <a:t>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10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6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15" dirty="0">
                          <a:latin typeface="Gill Sans MT"/>
                          <a:cs typeface="Gill Sans MT"/>
                        </a:rPr>
                        <a:t>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15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3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FEB80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ts val="1415"/>
                        </a:lnSpc>
                        <a:spcBef>
                          <a:spcPts val="259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7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EB80A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ts val="1415"/>
                        </a:lnSpc>
                        <a:spcBef>
                          <a:spcPts val="259"/>
                        </a:spcBef>
                      </a:pPr>
                      <a:r>
                        <a:rPr sz="1100" spc="-50" dirty="0">
                          <a:latin typeface="Gill Sans MT"/>
                          <a:cs typeface="Gill Sans MT"/>
                        </a:rPr>
                        <a:t>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EB80A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ts val="1415"/>
                        </a:lnSpc>
                        <a:spcBef>
                          <a:spcPts val="259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7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EB80A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FEB80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3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EB80A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EB80A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12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EB80A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FEB80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8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193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EB80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spc="-15" dirty="0">
                          <a:latin typeface="Gill Sans MT"/>
                          <a:cs typeface="Gill Sans MT"/>
                        </a:rPr>
                        <a:t>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193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EB80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14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193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EB80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EB80A"/>
                      </a:solidFill>
                      <a:prstDash val="solid"/>
                    </a:lnR>
                    <a:lnB w="28575">
                      <a:solidFill>
                        <a:srgbClr val="FEB80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5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9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1176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100" spc="-60" dirty="0">
                          <a:latin typeface="Gill Sans MT"/>
                          <a:cs typeface="Gill Sans MT"/>
                        </a:rPr>
                        <a:t>GATTACAGATTACC…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1176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2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1176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FEB80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10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55" dirty="0">
                          <a:latin typeface="Gill Sans MT"/>
                          <a:cs typeface="Gill Sans MT"/>
                        </a:rPr>
                        <a:t>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9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11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60" dirty="0">
                          <a:latin typeface="Gill Sans MT"/>
                          <a:cs typeface="Gill Sans MT"/>
                        </a:rPr>
                        <a:t>TACAGATTACC…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5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12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100" spc="-50" dirty="0">
                          <a:latin typeface="Gill Sans MT"/>
                          <a:cs typeface="Gill Sans MT"/>
                        </a:rPr>
                        <a:t>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12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13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193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spc="-60" dirty="0">
                          <a:latin typeface="Gill Sans MT"/>
                          <a:cs typeface="Gill Sans MT"/>
                        </a:rPr>
                        <a:t>TGATTACAGATTACC…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193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1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193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14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55" dirty="0">
                          <a:latin typeface="Gill Sans MT"/>
                          <a:cs typeface="Gill Sans MT"/>
                        </a:rPr>
                        <a:t>TTACAGATTACC…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4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15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45" dirty="0">
                          <a:latin typeface="Gill Sans MT"/>
                          <a:cs typeface="Gill Sans MT"/>
                        </a:rPr>
                        <a:t>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11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76353" y="1725706"/>
            <a:ext cx="403412" cy="29135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15118" y="1795067"/>
            <a:ext cx="215291" cy="11096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082949" y="1012265"/>
            <a:ext cx="5440456" cy="167042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3953" indent="-322747">
              <a:lnSpc>
                <a:spcPts val="2744"/>
              </a:lnSpc>
              <a:spcBef>
                <a:spcPts val="88"/>
              </a:spcBef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2294" spc="-18" dirty="0">
                <a:latin typeface="Gill Sans MT"/>
                <a:cs typeface="Gill Sans MT"/>
              </a:rPr>
              <a:t>S</a:t>
            </a:r>
            <a:r>
              <a:rPr sz="2294" spc="-13" dirty="0">
                <a:latin typeface="Gill Sans MT"/>
                <a:cs typeface="Gill Sans MT"/>
              </a:rPr>
              <a:t>t</a:t>
            </a:r>
            <a:r>
              <a:rPr sz="2294" spc="-18" dirty="0">
                <a:latin typeface="Gill Sans MT"/>
                <a:cs typeface="Gill Sans MT"/>
              </a:rPr>
              <a:t>ra</a:t>
            </a:r>
            <a:r>
              <a:rPr sz="2294" spc="-13" dirty="0">
                <a:latin typeface="Gill Sans MT"/>
                <a:cs typeface="Gill Sans MT"/>
              </a:rPr>
              <a:t>t</a:t>
            </a:r>
            <a:r>
              <a:rPr sz="2294" spc="-18" dirty="0">
                <a:latin typeface="Gill Sans MT"/>
                <a:cs typeface="Gill Sans MT"/>
              </a:rPr>
              <a:t>e</a:t>
            </a:r>
            <a:r>
              <a:rPr sz="2294" spc="31" dirty="0">
                <a:latin typeface="Gill Sans MT"/>
                <a:cs typeface="Gill Sans MT"/>
              </a:rPr>
              <a:t>g</a:t>
            </a:r>
            <a:r>
              <a:rPr sz="2294" dirty="0">
                <a:latin typeface="Gill Sans MT"/>
                <a:cs typeface="Gill Sans MT"/>
              </a:rPr>
              <a:t>y</a:t>
            </a:r>
            <a:r>
              <a:rPr sz="2294" spc="-31" dirty="0">
                <a:latin typeface="Gill Sans MT"/>
                <a:cs typeface="Gill Sans MT"/>
              </a:rPr>
              <a:t> </a:t>
            </a:r>
            <a:r>
              <a:rPr sz="2294" spc="-18" dirty="0">
                <a:latin typeface="Gill Sans MT"/>
                <a:cs typeface="Gill Sans MT"/>
              </a:rPr>
              <a:t>2</a:t>
            </a:r>
            <a:r>
              <a:rPr sz="2294" dirty="0">
                <a:latin typeface="Gill Sans MT"/>
                <a:cs typeface="Gill Sans MT"/>
              </a:rPr>
              <a:t>:</a:t>
            </a:r>
            <a:r>
              <a:rPr sz="2294" spc="-247" dirty="0">
                <a:latin typeface="Gill Sans MT"/>
                <a:cs typeface="Gill Sans MT"/>
              </a:rPr>
              <a:t> </a:t>
            </a:r>
            <a:r>
              <a:rPr sz="2294" spc="-22" dirty="0">
                <a:latin typeface="Gill Sans MT"/>
                <a:cs typeface="Gill Sans MT"/>
              </a:rPr>
              <a:t>B</a:t>
            </a:r>
            <a:r>
              <a:rPr sz="2294" spc="-13" dirty="0">
                <a:latin typeface="Gill Sans MT"/>
                <a:cs typeface="Gill Sans MT"/>
              </a:rPr>
              <a:t>i</a:t>
            </a:r>
            <a:r>
              <a:rPr sz="2294" spc="-18" dirty="0">
                <a:latin typeface="Gill Sans MT"/>
                <a:cs typeface="Gill Sans MT"/>
              </a:rPr>
              <a:t>na</a:t>
            </a:r>
            <a:r>
              <a:rPr sz="2294" spc="53" dirty="0">
                <a:latin typeface="Gill Sans MT"/>
                <a:cs typeface="Gill Sans MT"/>
              </a:rPr>
              <a:t>r</a:t>
            </a:r>
            <a:r>
              <a:rPr sz="2294" dirty="0">
                <a:latin typeface="Gill Sans MT"/>
                <a:cs typeface="Gill Sans MT"/>
              </a:rPr>
              <a:t>y</a:t>
            </a:r>
            <a:r>
              <a:rPr sz="2294" spc="-31" dirty="0">
                <a:latin typeface="Gill Sans MT"/>
                <a:cs typeface="Gill Sans MT"/>
              </a:rPr>
              <a:t> </a:t>
            </a:r>
            <a:r>
              <a:rPr sz="2294" spc="-13" dirty="0">
                <a:latin typeface="Gill Sans MT"/>
                <a:cs typeface="Gill Sans MT"/>
              </a:rPr>
              <a:t>s</a:t>
            </a:r>
            <a:r>
              <a:rPr sz="2294" spc="-18" dirty="0">
                <a:latin typeface="Gill Sans MT"/>
                <a:cs typeface="Gill Sans MT"/>
              </a:rPr>
              <a:t>ea</a:t>
            </a:r>
            <a:r>
              <a:rPr sz="2294" spc="-71" dirty="0">
                <a:latin typeface="Gill Sans MT"/>
                <a:cs typeface="Gill Sans MT"/>
              </a:rPr>
              <a:t>r</a:t>
            </a:r>
            <a:r>
              <a:rPr sz="2294" spc="-18" dirty="0">
                <a:latin typeface="Gill Sans MT"/>
                <a:cs typeface="Gill Sans MT"/>
              </a:rPr>
              <a:t>c</a:t>
            </a:r>
            <a:r>
              <a:rPr sz="2294" dirty="0">
                <a:latin typeface="Gill Sans MT"/>
                <a:cs typeface="Gill Sans MT"/>
              </a:rPr>
              <a:t>h</a:t>
            </a:r>
            <a:endParaRPr sz="2294">
              <a:latin typeface="Gill Sans MT"/>
              <a:cs typeface="Gill Sans MT"/>
            </a:endParaRPr>
          </a:p>
          <a:p>
            <a:pPr marL="764282" lvl="1" indent="-322747">
              <a:lnSpc>
                <a:spcPts val="1672"/>
              </a:lnSpc>
              <a:buFont typeface="Arial"/>
              <a:buChar char="•"/>
              <a:tabLst>
                <a:tab pos="763722" algn="l"/>
                <a:tab pos="764282" algn="l"/>
              </a:tabLst>
            </a:pPr>
            <a:r>
              <a:rPr sz="1677" spc="-4" dirty="0">
                <a:latin typeface="Gill Sans MT"/>
                <a:cs typeface="Gill Sans MT"/>
              </a:rPr>
              <a:t>Compare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to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the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middle,</a:t>
            </a:r>
            <a:r>
              <a:rPr sz="1677" spc="-154" dirty="0">
                <a:latin typeface="Gill Sans MT"/>
                <a:cs typeface="Gill Sans MT"/>
              </a:rPr>
              <a:t> </a:t>
            </a:r>
            <a:r>
              <a:rPr sz="1677" spc="-4" dirty="0">
                <a:latin typeface="Gill Sans MT"/>
                <a:cs typeface="Gill Sans MT"/>
              </a:rPr>
              <a:t>refine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as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higher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or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-4" dirty="0">
                <a:latin typeface="Gill Sans MT"/>
                <a:cs typeface="Gill Sans MT"/>
              </a:rPr>
              <a:t>lower</a:t>
            </a:r>
            <a:endParaRPr sz="1677">
              <a:latin typeface="Gill Sans MT"/>
              <a:cs typeface="Gill Sans MT"/>
            </a:endParaRPr>
          </a:p>
          <a:p>
            <a:pPr marR="4483" algn="r">
              <a:lnSpc>
                <a:spcPts val="1681"/>
              </a:lnSpc>
            </a:pPr>
            <a:r>
              <a:rPr sz="1677" spc="9" dirty="0">
                <a:latin typeface="Arial"/>
                <a:cs typeface="Arial"/>
              </a:rPr>
              <a:t>Lo</a:t>
            </a:r>
            <a:endParaRPr sz="1677">
              <a:latin typeface="Arial"/>
              <a:cs typeface="Arial"/>
            </a:endParaRPr>
          </a:p>
          <a:p>
            <a:pPr marL="333953" indent="-322747">
              <a:spcBef>
                <a:spcPts val="693"/>
              </a:spcBef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1677" spc="-4" dirty="0">
                <a:latin typeface="Gill Sans MT"/>
                <a:cs typeface="Gill Sans MT"/>
              </a:rPr>
              <a:t>Searching</a:t>
            </a:r>
            <a:r>
              <a:rPr sz="1677" spc="-18" dirty="0">
                <a:latin typeface="Gill Sans MT"/>
                <a:cs typeface="Gill Sans MT"/>
              </a:rPr>
              <a:t> </a:t>
            </a:r>
            <a:r>
              <a:rPr sz="1677" spc="-4" dirty="0">
                <a:latin typeface="Gill Sans MT"/>
                <a:cs typeface="Gill Sans MT"/>
              </a:rPr>
              <a:t>for</a:t>
            </a:r>
            <a:r>
              <a:rPr sz="1677" spc="-9" dirty="0">
                <a:latin typeface="Gill Sans MT"/>
                <a:cs typeface="Gill Sans MT"/>
              </a:rPr>
              <a:t> </a:t>
            </a:r>
            <a:r>
              <a:rPr sz="1677" spc="-44" dirty="0">
                <a:latin typeface="Gill Sans MT"/>
                <a:cs typeface="Gill Sans MT"/>
              </a:rPr>
              <a:t>GATTACA</a:t>
            </a:r>
            <a:endParaRPr sz="1677">
              <a:latin typeface="Gill Sans MT"/>
              <a:cs typeface="Gill Sans MT"/>
            </a:endParaRPr>
          </a:p>
          <a:p>
            <a:pPr marL="764282" lvl="1" indent="-322747">
              <a:spcBef>
                <a:spcPts val="49"/>
              </a:spcBef>
              <a:buFont typeface="Arial"/>
              <a:buChar char="•"/>
              <a:tabLst>
                <a:tab pos="763722" algn="l"/>
                <a:tab pos="764282" algn="l"/>
              </a:tabLst>
            </a:pPr>
            <a:r>
              <a:rPr sz="1677" spc="13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o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13" dirty="0">
                <a:latin typeface="Gill Sans MT"/>
                <a:cs typeface="Gill Sans MT"/>
              </a:rPr>
              <a:t>H</a:t>
            </a:r>
            <a:r>
              <a:rPr sz="1677" dirty="0">
                <a:latin typeface="Gill Sans MT"/>
                <a:cs typeface="Gill Sans MT"/>
              </a:rPr>
              <a:t>i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15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M</a:t>
            </a:r>
            <a:r>
              <a:rPr sz="1677" spc="4" dirty="0">
                <a:latin typeface="Gill Sans MT"/>
                <a:cs typeface="Gill Sans MT"/>
              </a:rPr>
              <a:t>i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(</a:t>
            </a:r>
            <a:r>
              <a:rPr sz="1677" spc="4" dirty="0">
                <a:latin typeface="Gill Sans MT"/>
                <a:cs typeface="Gill Sans MT"/>
              </a:rPr>
              <a:t>1+15</a:t>
            </a:r>
            <a:r>
              <a:rPr sz="1677" spc="9" dirty="0">
                <a:latin typeface="Gill Sans MT"/>
                <a:cs typeface="Gill Sans MT"/>
              </a:rPr>
              <a:t>)</a:t>
            </a:r>
            <a:r>
              <a:rPr sz="1677" spc="-4" dirty="0">
                <a:latin typeface="Gill Sans MT"/>
                <a:cs typeface="Gill Sans MT"/>
              </a:rPr>
              <a:t>/</a:t>
            </a:r>
            <a:r>
              <a:rPr sz="1677" dirty="0">
                <a:latin typeface="Gill Sans MT"/>
                <a:cs typeface="Gill Sans MT"/>
              </a:rPr>
              <a:t>2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8</a:t>
            </a:r>
            <a:endParaRPr sz="1677">
              <a:latin typeface="Gill Sans MT"/>
              <a:cs typeface="Gill Sans MT"/>
            </a:endParaRPr>
          </a:p>
          <a:p>
            <a:pPr marL="764282" lvl="1" indent="-322747">
              <a:spcBef>
                <a:spcPts val="106"/>
              </a:spcBef>
              <a:buFont typeface="Arial"/>
              <a:buChar char="•"/>
              <a:tabLst>
                <a:tab pos="763722" algn="l"/>
                <a:tab pos="764282" algn="l"/>
              </a:tabLst>
            </a:pPr>
            <a:r>
              <a:rPr sz="1677" dirty="0">
                <a:latin typeface="Gill Sans MT"/>
                <a:cs typeface="Gill Sans MT"/>
              </a:rPr>
              <a:t>Middle</a:t>
            </a:r>
            <a:r>
              <a:rPr sz="1677" spc="-4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 </a:t>
            </a:r>
            <a:r>
              <a:rPr sz="1677" spc="4" dirty="0">
                <a:latin typeface="Gill Sans MT"/>
                <a:cs typeface="Gill Sans MT"/>
              </a:rPr>
              <a:t>Suffix[8]</a:t>
            </a:r>
            <a:r>
              <a:rPr sz="1677" spc="-4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 </a:t>
            </a:r>
            <a:r>
              <a:rPr sz="1677" spc="4" dirty="0">
                <a:latin typeface="Gill Sans MT"/>
                <a:cs typeface="Gill Sans MT"/>
              </a:rPr>
              <a:t>CC</a:t>
            </a:r>
            <a:endParaRPr sz="1677">
              <a:latin typeface="Gill Sans MT"/>
              <a:cs typeface="Gill Sans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1412" y="5670176"/>
            <a:ext cx="403412" cy="29135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00175" y="5739538"/>
            <a:ext cx="215291" cy="11096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246620" y="5496109"/>
            <a:ext cx="226919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941"/>
              </a:lnSpc>
            </a:pPr>
            <a:r>
              <a:rPr sz="1677" spc="9" dirty="0">
                <a:latin typeface="Arial"/>
                <a:cs typeface="Arial"/>
              </a:rPr>
              <a:t>Hi</a:t>
            </a:r>
            <a:endParaRPr sz="167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45294" y="3541059"/>
            <a:ext cx="2764118" cy="463176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590117" y="1558365"/>
          <a:ext cx="2653554" cy="4244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1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3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7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#</a:t>
                      </a:r>
                      <a:endParaRPr sz="1100">
                        <a:latin typeface="Gill Sans MT Bold"/>
                        <a:cs typeface="Gill Sans MT Bold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b="1" spc="-15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Sequence</a:t>
                      </a:r>
                      <a:endParaRPr sz="1100">
                        <a:latin typeface="Gill Sans MT Bold"/>
                        <a:cs typeface="Gill Sans MT Bold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b="1" spc="-110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P</a:t>
                      </a:r>
                      <a:r>
                        <a:rPr sz="1100" b="1" spc="-15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o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s</a:t>
                      </a:r>
                      <a:endParaRPr sz="1100">
                        <a:latin typeface="Gill Sans MT Bold"/>
                        <a:cs typeface="Gill Sans MT Bold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1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50" dirty="0">
                          <a:latin typeface="Gill Sans MT"/>
                          <a:cs typeface="Gill Sans MT"/>
                        </a:rPr>
                        <a:t>ACAGATTACC…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6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2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100" spc="-25" dirty="0">
                          <a:latin typeface="Gill Sans MT"/>
                          <a:cs typeface="Gill Sans MT"/>
                        </a:rPr>
                        <a:t>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13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3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193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spc="-55" dirty="0">
                          <a:latin typeface="Gill Sans MT"/>
                          <a:cs typeface="Gill Sans MT"/>
                        </a:rPr>
                        <a:t>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193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8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193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4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65" dirty="0">
                          <a:latin typeface="Gill Sans MT"/>
                          <a:cs typeface="Gill Sans MT"/>
                        </a:rPr>
                        <a:t>ATTACAGATTACC…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3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5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60" dirty="0">
                          <a:latin typeface="Gill Sans MT"/>
                          <a:cs typeface="Gill Sans MT"/>
                        </a:rPr>
                        <a:t>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10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6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15" dirty="0">
                          <a:latin typeface="Gill Sans MT"/>
                          <a:cs typeface="Gill Sans MT"/>
                        </a:rPr>
                        <a:t>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15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3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FEB80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ts val="1415"/>
                        </a:lnSpc>
                        <a:spcBef>
                          <a:spcPts val="259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7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EB80A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ts val="1415"/>
                        </a:lnSpc>
                        <a:spcBef>
                          <a:spcPts val="259"/>
                        </a:spcBef>
                      </a:pPr>
                      <a:r>
                        <a:rPr sz="1100" spc="-50" dirty="0">
                          <a:latin typeface="Gill Sans MT"/>
                          <a:cs typeface="Gill Sans MT"/>
                        </a:rPr>
                        <a:t>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EB80A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ts val="1415"/>
                        </a:lnSpc>
                        <a:spcBef>
                          <a:spcPts val="259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7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EB80A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FEB80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3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EB80A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EB80A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12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EB80A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FEB80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8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193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EB80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spc="-15" dirty="0">
                          <a:latin typeface="Gill Sans MT"/>
                          <a:cs typeface="Gill Sans MT"/>
                        </a:rPr>
                        <a:t>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193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EB80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14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193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EB80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EB80A"/>
                      </a:solidFill>
                      <a:prstDash val="solid"/>
                    </a:lnR>
                    <a:lnB w="28575">
                      <a:solidFill>
                        <a:srgbClr val="FEB80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5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9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1176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100" spc="-60" dirty="0">
                          <a:latin typeface="Gill Sans MT"/>
                          <a:cs typeface="Gill Sans MT"/>
                        </a:rPr>
                        <a:t>GATTACAGATTACC…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1176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2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1176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FEB80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10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55" dirty="0">
                          <a:latin typeface="Gill Sans MT"/>
                          <a:cs typeface="Gill Sans MT"/>
                        </a:rPr>
                        <a:t>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9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11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60" dirty="0">
                          <a:latin typeface="Gill Sans MT"/>
                          <a:cs typeface="Gill Sans MT"/>
                        </a:rPr>
                        <a:t>TACAGATTACC…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5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12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100" spc="-50" dirty="0">
                          <a:latin typeface="Gill Sans MT"/>
                          <a:cs typeface="Gill Sans MT"/>
                        </a:rPr>
                        <a:t>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12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13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193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spc="-60" dirty="0">
                          <a:latin typeface="Gill Sans MT"/>
                          <a:cs typeface="Gill Sans MT"/>
                        </a:rPr>
                        <a:t>TGATTACAGATTACC…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193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1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193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14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55" dirty="0">
                          <a:latin typeface="Gill Sans MT"/>
                          <a:cs typeface="Gill Sans MT"/>
                        </a:rPr>
                        <a:t>TTACAGATTACC…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4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15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45" dirty="0">
                          <a:latin typeface="Gill Sans MT"/>
                          <a:cs typeface="Gill Sans MT"/>
                        </a:rPr>
                        <a:t>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11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1412" y="5655235"/>
            <a:ext cx="403412" cy="2988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00175" y="5729079"/>
            <a:ext cx="215291" cy="11096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76353" y="1725706"/>
            <a:ext cx="403412" cy="29135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15118" y="1795067"/>
            <a:ext cx="215291" cy="11096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082949" y="1012265"/>
            <a:ext cx="5440456" cy="192530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3953" indent="-322747">
              <a:lnSpc>
                <a:spcPts val="2744"/>
              </a:lnSpc>
              <a:spcBef>
                <a:spcPts val="88"/>
              </a:spcBef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2294" spc="-18" dirty="0">
                <a:latin typeface="Gill Sans MT"/>
                <a:cs typeface="Gill Sans MT"/>
              </a:rPr>
              <a:t>S</a:t>
            </a:r>
            <a:r>
              <a:rPr sz="2294" spc="-13" dirty="0">
                <a:latin typeface="Gill Sans MT"/>
                <a:cs typeface="Gill Sans MT"/>
              </a:rPr>
              <a:t>t</a:t>
            </a:r>
            <a:r>
              <a:rPr sz="2294" spc="-18" dirty="0">
                <a:latin typeface="Gill Sans MT"/>
                <a:cs typeface="Gill Sans MT"/>
              </a:rPr>
              <a:t>ra</a:t>
            </a:r>
            <a:r>
              <a:rPr sz="2294" spc="-13" dirty="0">
                <a:latin typeface="Gill Sans MT"/>
                <a:cs typeface="Gill Sans MT"/>
              </a:rPr>
              <a:t>t</a:t>
            </a:r>
            <a:r>
              <a:rPr sz="2294" spc="-18" dirty="0">
                <a:latin typeface="Gill Sans MT"/>
                <a:cs typeface="Gill Sans MT"/>
              </a:rPr>
              <a:t>e</a:t>
            </a:r>
            <a:r>
              <a:rPr sz="2294" spc="31" dirty="0">
                <a:latin typeface="Gill Sans MT"/>
                <a:cs typeface="Gill Sans MT"/>
              </a:rPr>
              <a:t>g</a:t>
            </a:r>
            <a:r>
              <a:rPr sz="2294" dirty="0">
                <a:latin typeface="Gill Sans MT"/>
                <a:cs typeface="Gill Sans MT"/>
              </a:rPr>
              <a:t>y</a:t>
            </a:r>
            <a:r>
              <a:rPr sz="2294" spc="-31" dirty="0">
                <a:latin typeface="Gill Sans MT"/>
                <a:cs typeface="Gill Sans MT"/>
              </a:rPr>
              <a:t> </a:t>
            </a:r>
            <a:r>
              <a:rPr sz="2294" spc="-18" dirty="0">
                <a:latin typeface="Gill Sans MT"/>
                <a:cs typeface="Gill Sans MT"/>
              </a:rPr>
              <a:t>2</a:t>
            </a:r>
            <a:r>
              <a:rPr sz="2294" dirty="0">
                <a:latin typeface="Gill Sans MT"/>
                <a:cs typeface="Gill Sans MT"/>
              </a:rPr>
              <a:t>:</a:t>
            </a:r>
            <a:r>
              <a:rPr sz="2294" spc="-247" dirty="0">
                <a:latin typeface="Gill Sans MT"/>
                <a:cs typeface="Gill Sans MT"/>
              </a:rPr>
              <a:t> </a:t>
            </a:r>
            <a:r>
              <a:rPr sz="2294" spc="-22" dirty="0">
                <a:latin typeface="Gill Sans MT"/>
                <a:cs typeface="Gill Sans MT"/>
              </a:rPr>
              <a:t>B</a:t>
            </a:r>
            <a:r>
              <a:rPr sz="2294" spc="-13" dirty="0">
                <a:latin typeface="Gill Sans MT"/>
                <a:cs typeface="Gill Sans MT"/>
              </a:rPr>
              <a:t>i</a:t>
            </a:r>
            <a:r>
              <a:rPr sz="2294" spc="-18" dirty="0">
                <a:latin typeface="Gill Sans MT"/>
                <a:cs typeface="Gill Sans MT"/>
              </a:rPr>
              <a:t>na</a:t>
            </a:r>
            <a:r>
              <a:rPr sz="2294" spc="53" dirty="0">
                <a:latin typeface="Gill Sans MT"/>
                <a:cs typeface="Gill Sans MT"/>
              </a:rPr>
              <a:t>r</a:t>
            </a:r>
            <a:r>
              <a:rPr sz="2294" dirty="0">
                <a:latin typeface="Gill Sans MT"/>
                <a:cs typeface="Gill Sans MT"/>
              </a:rPr>
              <a:t>y</a:t>
            </a:r>
            <a:r>
              <a:rPr sz="2294" spc="-31" dirty="0">
                <a:latin typeface="Gill Sans MT"/>
                <a:cs typeface="Gill Sans MT"/>
              </a:rPr>
              <a:t> </a:t>
            </a:r>
            <a:r>
              <a:rPr sz="2294" spc="-13" dirty="0">
                <a:latin typeface="Gill Sans MT"/>
                <a:cs typeface="Gill Sans MT"/>
              </a:rPr>
              <a:t>s</a:t>
            </a:r>
            <a:r>
              <a:rPr sz="2294" spc="-18" dirty="0">
                <a:latin typeface="Gill Sans MT"/>
                <a:cs typeface="Gill Sans MT"/>
              </a:rPr>
              <a:t>ea</a:t>
            </a:r>
            <a:r>
              <a:rPr sz="2294" spc="-71" dirty="0">
                <a:latin typeface="Gill Sans MT"/>
                <a:cs typeface="Gill Sans MT"/>
              </a:rPr>
              <a:t>r</a:t>
            </a:r>
            <a:r>
              <a:rPr sz="2294" spc="-18" dirty="0">
                <a:latin typeface="Gill Sans MT"/>
                <a:cs typeface="Gill Sans MT"/>
              </a:rPr>
              <a:t>c</a:t>
            </a:r>
            <a:r>
              <a:rPr sz="2294" dirty="0">
                <a:latin typeface="Gill Sans MT"/>
                <a:cs typeface="Gill Sans MT"/>
              </a:rPr>
              <a:t>h</a:t>
            </a:r>
            <a:endParaRPr sz="2294">
              <a:latin typeface="Gill Sans MT"/>
              <a:cs typeface="Gill Sans MT"/>
            </a:endParaRPr>
          </a:p>
          <a:p>
            <a:pPr marL="764282" lvl="1" indent="-322747">
              <a:lnSpc>
                <a:spcPts val="1672"/>
              </a:lnSpc>
              <a:buFont typeface="Arial"/>
              <a:buChar char="•"/>
              <a:tabLst>
                <a:tab pos="763722" algn="l"/>
                <a:tab pos="764282" algn="l"/>
              </a:tabLst>
            </a:pPr>
            <a:r>
              <a:rPr sz="1677" spc="-4" dirty="0">
                <a:latin typeface="Gill Sans MT"/>
                <a:cs typeface="Gill Sans MT"/>
              </a:rPr>
              <a:t>Compare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to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the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middle,</a:t>
            </a:r>
            <a:r>
              <a:rPr sz="1677" spc="-154" dirty="0">
                <a:latin typeface="Gill Sans MT"/>
                <a:cs typeface="Gill Sans MT"/>
              </a:rPr>
              <a:t> </a:t>
            </a:r>
            <a:r>
              <a:rPr sz="1677" spc="-4" dirty="0">
                <a:latin typeface="Gill Sans MT"/>
                <a:cs typeface="Gill Sans MT"/>
              </a:rPr>
              <a:t>refine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as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higher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or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-4" dirty="0">
                <a:latin typeface="Gill Sans MT"/>
                <a:cs typeface="Gill Sans MT"/>
              </a:rPr>
              <a:t>lower</a:t>
            </a:r>
            <a:endParaRPr sz="1677">
              <a:latin typeface="Gill Sans MT"/>
              <a:cs typeface="Gill Sans MT"/>
            </a:endParaRPr>
          </a:p>
          <a:p>
            <a:pPr marR="4483" algn="r">
              <a:lnSpc>
                <a:spcPts val="1681"/>
              </a:lnSpc>
            </a:pPr>
            <a:r>
              <a:rPr sz="1677" spc="9" dirty="0">
                <a:latin typeface="Arial"/>
                <a:cs typeface="Arial"/>
              </a:rPr>
              <a:t>Lo</a:t>
            </a:r>
            <a:endParaRPr sz="1677">
              <a:latin typeface="Arial"/>
              <a:cs typeface="Arial"/>
            </a:endParaRPr>
          </a:p>
          <a:p>
            <a:pPr marL="333953" indent="-322747">
              <a:spcBef>
                <a:spcPts val="693"/>
              </a:spcBef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1677" spc="-4" dirty="0">
                <a:latin typeface="Gill Sans MT"/>
                <a:cs typeface="Gill Sans MT"/>
              </a:rPr>
              <a:t>Searching</a:t>
            </a:r>
            <a:r>
              <a:rPr sz="1677" spc="-18" dirty="0">
                <a:latin typeface="Gill Sans MT"/>
                <a:cs typeface="Gill Sans MT"/>
              </a:rPr>
              <a:t> </a:t>
            </a:r>
            <a:r>
              <a:rPr sz="1677" spc="-4" dirty="0">
                <a:latin typeface="Gill Sans MT"/>
                <a:cs typeface="Gill Sans MT"/>
              </a:rPr>
              <a:t>for</a:t>
            </a:r>
            <a:r>
              <a:rPr sz="1677" spc="-9" dirty="0">
                <a:latin typeface="Gill Sans MT"/>
                <a:cs typeface="Gill Sans MT"/>
              </a:rPr>
              <a:t> </a:t>
            </a:r>
            <a:r>
              <a:rPr sz="1677" spc="-44" dirty="0">
                <a:latin typeface="Gill Sans MT"/>
                <a:cs typeface="Gill Sans MT"/>
              </a:rPr>
              <a:t>GATTACA</a:t>
            </a:r>
            <a:endParaRPr sz="1677">
              <a:latin typeface="Gill Sans MT"/>
              <a:cs typeface="Gill Sans MT"/>
            </a:endParaRPr>
          </a:p>
          <a:p>
            <a:pPr marL="764282" lvl="1" indent="-322747">
              <a:spcBef>
                <a:spcPts val="49"/>
              </a:spcBef>
              <a:buFont typeface="Arial"/>
              <a:buChar char="•"/>
              <a:tabLst>
                <a:tab pos="763722" algn="l"/>
                <a:tab pos="764282" algn="l"/>
              </a:tabLst>
            </a:pPr>
            <a:r>
              <a:rPr sz="1677" spc="13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o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13" dirty="0">
                <a:latin typeface="Gill Sans MT"/>
                <a:cs typeface="Gill Sans MT"/>
              </a:rPr>
              <a:t>H</a:t>
            </a:r>
            <a:r>
              <a:rPr sz="1677" dirty="0">
                <a:latin typeface="Gill Sans MT"/>
                <a:cs typeface="Gill Sans MT"/>
              </a:rPr>
              <a:t>i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15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M</a:t>
            </a:r>
            <a:r>
              <a:rPr sz="1677" spc="4" dirty="0">
                <a:latin typeface="Gill Sans MT"/>
                <a:cs typeface="Gill Sans MT"/>
              </a:rPr>
              <a:t>i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(</a:t>
            </a:r>
            <a:r>
              <a:rPr sz="1677" spc="4" dirty="0">
                <a:latin typeface="Gill Sans MT"/>
                <a:cs typeface="Gill Sans MT"/>
              </a:rPr>
              <a:t>1+15</a:t>
            </a:r>
            <a:r>
              <a:rPr sz="1677" spc="9" dirty="0">
                <a:latin typeface="Gill Sans MT"/>
                <a:cs typeface="Gill Sans MT"/>
              </a:rPr>
              <a:t>)</a:t>
            </a:r>
            <a:r>
              <a:rPr sz="1677" spc="-4" dirty="0">
                <a:latin typeface="Gill Sans MT"/>
                <a:cs typeface="Gill Sans MT"/>
              </a:rPr>
              <a:t>/</a:t>
            </a:r>
            <a:r>
              <a:rPr sz="1677" dirty="0">
                <a:latin typeface="Gill Sans MT"/>
                <a:cs typeface="Gill Sans MT"/>
              </a:rPr>
              <a:t>2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8</a:t>
            </a:r>
            <a:endParaRPr sz="1677">
              <a:latin typeface="Gill Sans MT"/>
              <a:cs typeface="Gill Sans MT"/>
            </a:endParaRPr>
          </a:p>
          <a:p>
            <a:pPr marL="764282" lvl="1" indent="-322747">
              <a:lnSpc>
                <a:spcPts val="2007"/>
              </a:lnSpc>
              <a:spcBef>
                <a:spcPts val="106"/>
              </a:spcBef>
              <a:buFont typeface="Arial"/>
              <a:buChar char="•"/>
              <a:tabLst>
                <a:tab pos="763722" algn="l"/>
                <a:tab pos="764282" algn="l"/>
              </a:tabLst>
            </a:pPr>
            <a:r>
              <a:rPr sz="1677" dirty="0">
                <a:latin typeface="Gill Sans MT"/>
                <a:cs typeface="Gill Sans MT"/>
              </a:rPr>
              <a:t>Middle</a:t>
            </a:r>
            <a:r>
              <a:rPr sz="1677" spc="-4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 </a:t>
            </a:r>
            <a:r>
              <a:rPr sz="1677" spc="4" dirty="0">
                <a:latin typeface="Gill Sans MT"/>
                <a:cs typeface="Gill Sans MT"/>
              </a:rPr>
              <a:t>Suffix[8]</a:t>
            </a:r>
            <a:r>
              <a:rPr sz="1677" spc="-4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 </a:t>
            </a:r>
            <a:r>
              <a:rPr sz="1677" spc="4" dirty="0">
                <a:latin typeface="Gill Sans MT"/>
                <a:cs typeface="Gill Sans MT"/>
              </a:rPr>
              <a:t>CC</a:t>
            </a:r>
            <a:endParaRPr sz="1677">
              <a:latin typeface="Gill Sans MT"/>
              <a:cs typeface="Gill Sans MT"/>
            </a:endParaRPr>
          </a:p>
          <a:p>
            <a:pPr marL="1194611">
              <a:lnSpc>
                <a:spcPts val="2007"/>
              </a:lnSpc>
            </a:pPr>
            <a:r>
              <a:rPr sz="1677" spc="9" dirty="0">
                <a:latin typeface="Gill Sans MT"/>
                <a:cs typeface="Gill Sans MT"/>
              </a:rPr>
              <a:t>=</a:t>
            </a:r>
            <a:r>
              <a:rPr sz="1677" dirty="0">
                <a:latin typeface="Gill Sans MT"/>
                <a:cs typeface="Gill Sans MT"/>
              </a:rPr>
              <a:t>&gt;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Hi</a:t>
            </a:r>
            <a:r>
              <a:rPr sz="1677" dirty="0">
                <a:latin typeface="Gill Sans MT"/>
                <a:cs typeface="Gill Sans MT"/>
              </a:rPr>
              <a:t>g</a:t>
            </a:r>
            <a:r>
              <a:rPr sz="1677" spc="9" dirty="0">
                <a:latin typeface="Gill Sans MT"/>
                <a:cs typeface="Gill Sans MT"/>
              </a:rPr>
              <a:t>he</a:t>
            </a:r>
            <a:r>
              <a:rPr sz="1677" spc="71" dirty="0">
                <a:latin typeface="Gill Sans MT"/>
                <a:cs typeface="Gill Sans MT"/>
              </a:rPr>
              <a:t>r</a:t>
            </a:r>
            <a:r>
              <a:rPr sz="1677" dirty="0">
                <a:latin typeface="Gill Sans MT"/>
                <a:cs typeface="Gill Sans MT"/>
              </a:rPr>
              <a:t>:</a:t>
            </a:r>
            <a:r>
              <a:rPr sz="1677" spc="-159" dirty="0">
                <a:latin typeface="Gill Sans MT"/>
                <a:cs typeface="Gill Sans MT"/>
              </a:rPr>
              <a:t> </a:t>
            </a:r>
            <a:r>
              <a:rPr sz="1677" spc="13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o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M</a:t>
            </a:r>
            <a:r>
              <a:rPr sz="1677" spc="9" dirty="0">
                <a:latin typeface="Gill Sans MT"/>
                <a:cs typeface="Gill Sans MT"/>
              </a:rPr>
              <a:t>i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4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+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1</a:t>
            </a:r>
            <a:endParaRPr sz="1677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46620" y="5496109"/>
            <a:ext cx="226919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941"/>
              </a:lnSpc>
            </a:pPr>
            <a:r>
              <a:rPr sz="1677" spc="9" dirty="0">
                <a:latin typeface="Arial"/>
                <a:cs typeface="Arial"/>
              </a:rPr>
              <a:t>Hi</a:t>
            </a:r>
            <a:endParaRPr sz="167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673788" y="1822826"/>
            <a:ext cx="2510118" cy="1809750"/>
          </a:xfrm>
          <a:custGeom>
            <a:avLst/>
            <a:gdLst/>
            <a:ahLst/>
            <a:cxnLst/>
            <a:rect l="l" t="t" r="r" b="b"/>
            <a:pathLst>
              <a:path w="2844800" h="2051050">
                <a:moveTo>
                  <a:pt x="2844800" y="1757680"/>
                </a:moveTo>
                <a:lnTo>
                  <a:pt x="2357120" y="1757680"/>
                </a:lnTo>
                <a:lnTo>
                  <a:pt x="406400" y="1757680"/>
                </a:lnTo>
                <a:lnTo>
                  <a:pt x="0" y="1757680"/>
                </a:lnTo>
                <a:lnTo>
                  <a:pt x="0" y="2050630"/>
                </a:lnTo>
                <a:lnTo>
                  <a:pt x="406400" y="2050630"/>
                </a:lnTo>
                <a:lnTo>
                  <a:pt x="2357120" y="2050630"/>
                </a:lnTo>
                <a:lnTo>
                  <a:pt x="2844800" y="2050630"/>
                </a:lnTo>
                <a:lnTo>
                  <a:pt x="2844800" y="1757680"/>
                </a:lnTo>
                <a:close/>
              </a:path>
              <a:path w="2844800" h="2051050">
                <a:moveTo>
                  <a:pt x="2844800" y="1171790"/>
                </a:moveTo>
                <a:lnTo>
                  <a:pt x="2357120" y="1171790"/>
                </a:lnTo>
                <a:lnTo>
                  <a:pt x="406400" y="1171790"/>
                </a:lnTo>
                <a:lnTo>
                  <a:pt x="0" y="1171790"/>
                </a:lnTo>
                <a:lnTo>
                  <a:pt x="0" y="1464741"/>
                </a:lnTo>
                <a:lnTo>
                  <a:pt x="406400" y="1464741"/>
                </a:lnTo>
                <a:lnTo>
                  <a:pt x="2357120" y="1464741"/>
                </a:lnTo>
                <a:lnTo>
                  <a:pt x="2844800" y="1464741"/>
                </a:lnTo>
                <a:lnTo>
                  <a:pt x="2844800" y="1171790"/>
                </a:lnTo>
                <a:close/>
              </a:path>
              <a:path w="2844800" h="2051050">
                <a:moveTo>
                  <a:pt x="2844800" y="585901"/>
                </a:moveTo>
                <a:lnTo>
                  <a:pt x="2357120" y="585901"/>
                </a:lnTo>
                <a:lnTo>
                  <a:pt x="406400" y="585901"/>
                </a:lnTo>
                <a:lnTo>
                  <a:pt x="0" y="585901"/>
                </a:lnTo>
                <a:lnTo>
                  <a:pt x="0" y="878840"/>
                </a:lnTo>
                <a:lnTo>
                  <a:pt x="406400" y="878840"/>
                </a:lnTo>
                <a:lnTo>
                  <a:pt x="2357120" y="878840"/>
                </a:lnTo>
                <a:lnTo>
                  <a:pt x="2844800" y="878840"/>
                </a:lnTo>
                <a:lnTo>
                  <a:pt x="2844800" y="585901"/>
                </a:lnTo>
                <a:close/>
              </a:path>
              <a:path w="2844800" h="2051050">
                <a:moveTo>
                  <a:pt x="2844800" y="0"/>
                </a:moveTo>
                <a:lnTo>
                  <a:pt x="2357120" y="0"/>
                </a:lnTo>
                <a:lnTo>
                  <a:pt x="406400" y="0"/>
                </a:lnTo>
                <a:lnTo>
                  <a:pt x="0" y="0"/>
                </a:lnTo>
                <a:lnTo>
                  <a:pt x="0" y="292950"/>
                </a:lnTo>
                <a:lnTo>
                  <a:pt x="406400" y="292950"/>
                </a:lnTo>
                <a:lnTo>
                  <a:pt x="2357120" y="292950"/>
                </a:lnTo>
                <a:lnTo>
                  <a:pt x="2844800" y="292950"/>
                </a:lnTo>
                <a:lnTo>
                  <a:pt x="284480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/>
          <p:nvPr/>
        </p:nvSpPr>
        <p:spPr>
          <a:xfrm>
            <a:off x="7873401" y="1866755"/>
            <a:ext cx="2110068" cy="1992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97"/>
              </a:lnSpc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1	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13" dirty="0">
                <a:latin typeface="Gill Sans MT"/>
                <a:cs typeface="Gill Sans MT"/>
              </a:rPr>
              <a:t>C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8" dirty="0">
                <a:latin typeface="Gill Sans MT"/>
                <a:cs typeface="Gill Sans MT"/>
              </a:rPr>
              <a:t>G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8" dirty="0">
                <a:latin typeface="Gill Sans MT"/>
                <a:cs typeface="Gill Sans MT"/>
              </a:rPr>
              <a:t>T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62" dirty="0">
                <a:latin typeface="Gill Sans MT"/>
                <a:cs typeface="Gill Sans MT"/>
              </a:rPr>
              <a:t>6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22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2	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318" dirty="0">
                <a:latin typeface="Gill Sans MT"/>
                <a:cs typeface="Gill Sans MT"/>
              </a:rPr>
              <a:t>13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84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3	</a:t>
            </a:r>
            <a:r>
              <a:rPr sz="1147" spc="-49" dirty="0">
                <a:latin typeface="Gill Sans MT"/>
                <a:cs typeface="Gill Sans MT"/>
              </a:rPr>
              <a:t>AGATTACC…	</a:t>
            </a:r>
            <a:r>
              <a:rPr sz="1147" dirty="0">
                <a:latin typeface="Gill Sans MT"/>
                <a:cs typeface="Gill Sans MT"/>
              </a:rPr>
              <a:t>8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79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4	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4" dirty="0">
                <a:latin typeface="Gill Sans MT"/>
                <a:cs typeface="Gill Sans MT"/>
              </a:rPr>
              <a:t>T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13" dirty="0">
                <a:latin typeface="Gill Sans MT"/>
                <a:cs typeface="Gill Sans MT"/>
              </a:rPr>
              <a:t>C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-18" dirty="0">
                <a:latin typeface="Gill Sans MT"/>
                <a:cs typeface="Gill Sans MT"/>
              </a:rPr>
              <a:t>G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4" dirty="0">
                <a:latin typeface="Gill Sans MT"/>
                <a:cs typeface="Gill Sans MT"/>
              </a:rPr>
              <a:t>T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62" dirty="0">
                <a:latin typeface="Gill Sans MT"/>
                <a:cs typeface="Gill Sans MT"/>
              </a:rPr>
              <a:t>3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27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5	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4" dirty="0">
                <a:latin typeface="Gill Sans MT"/>
                <a:cs typeface="Gill Sans MT"/>
              </a:rPr>
              <a:t>T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9" dirty="0">
                <a:latin typeface="Gill Sans MT"/>
                <a:cs typeface="Gill Sans MT"/>
              </a:rPr>
              <a:t>10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79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6	</a:t>
            </a:r>
            <a:r>
              <a:rPr sz="1147" spc="-13" dirty="0">
                <a:latin typeface="Gill Sans MT"/>
                <a:cs typeface="Gill Sans MT"/>
              </a:rPr>
              <a:t>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9" dirty="0">
                <a:latin typeface="Gill Sans MT"/>
                <a:cs typeface="Gill Sans MT"/>
              </a:rPr>
              <a:t>15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27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7	</a:t>
            </a:r>
            <a:r>
              <a:rPr sz="1147" spc="13" dirty="0">
                <a:latin typeface="Gill Sans MT"/>
                <a:cs typeface="Gill Sans MT"/>
              </a:rPr>
              <a:t>C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8" dirty="0">
                <a:latin typeface="Gill Sans MT"/>
                <a:cs typeface="Gill Sans MT"/>
              </a:rPr>
              <a:t>G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8" dirty="0">
                <a:latin typeface="Gill Sans MT"/>
                <a:cs typeface="Gill Sans MT"/>
              </a:rPr>
              <a:t>T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62" dirty="0">
                <a:latin typeface="Gill Sans MT"/>
                <a:cs typeface="Gill Sans MT"/>
              </a:rPr>
              <a:t>7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79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8	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318" dirty="0">
                <a:latin typeface="Gill Sans MT"/>
                <a:cs typeface="Gill Sans MT"/>
              </a:rPr>
              <a:t>14</a:t>
            </a:r>
            <a:endParaRPr sz="1147">
              <a:latin typeface="Gill Sans MT"/>
              <a:cs typeface="Gill Sans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276353" y="1807882"/>
            <a:ext cx="2951069" cy="2278716"/>
            <a:chOff x="6366933" y="2048932"/>
            <a:chExt cx="3344545" cy="25825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73333" y="2048932"/>
              <a:ext cx="2937932" cy="239606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817360" y="2070947"/>
              <a:ext cx="2844800" cy="2303145"/>
            </a:xfrm>
            <a:custGeom>
              <a:avLst/>
              <a:gdLst/>
              <a:ahLst/>
              <a:cxnLst/>
              <a:rect l="l" t="t" r="r" b="b"/>
              <a:pathLst>
                <a:path w="2844800" h="2303145">
                  <a:moveTo>
                    <a:pt x="2844800" y="0"/>
                  </a:moveTo>
                  <a:lnTo>
                    <a:pt x="0" y="0"/>
                  </a:lnTo>
                  <a:lnTo>
                    <a:pt x="0" y="2302932"/>
                  </a:lnTo>
                  <a:lnTo>
                    <a:pt x="2844800" y="2302932"/>
                  </a:lnTo>
                  <a:lnTo>
                    <a:pt x="2844800" y="0"/>
                  </a:lnTo>
                  <a:close/>
                </a:path>
              </a:pathLst>
            </a:custGeom>
            <a:solidFill>
              <a:srgbClr val="7F7F7F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6933" y="4301067"/>
              <a:ext cx="457200" cy="3302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0866" y="4379676"/>
              <a:ext cx="243997" cy="125765"/>
            </a:xfrm>
            <a:prstGeom prst="rect">
              <a:avLst/>
            </a:prstGeom>
          </p:spPr>
        </p:pic>
      </p:grp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7667811" y="1558364"/>
          <a:ext cx="2510118" cy="42447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1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8296"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#</a:t>
                      </a:r>
                      <a:endParaRPr sz="1100">
                        <a:latin typeface="Gill Sans MT Bold"/>
                        <a:cs typeface="Gill Sans MT Bold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b="1" spc="-15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Sequence</a:t>
                      </a:r>
                      <a:endParaRPr sz="1100">
                        <a:latin typeface="Gill Sans MT Bold"/>
                        <a:cs typeface="Gill Sans MT Bold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b="1" spc="-110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P</a:t>
                      </a:r>
                      <a:r>
                        <a:rPr sz="1100" b="1" spc="-15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o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s</a:t>
                      </a:r>
                      <a:endParaRPr sz="1100">
                        <a:latin typeface="Gill Sans MT Bold"/>
                        <a:cs typeface="Gill Sans MT Bold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9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60" dirty="0">
                          <a:latin typeface="Gill Sans MT"/>
                          <a:cs typeface="Gill Sans MT"/>
                        </a:rPr>
                        <a:t>GATTACAGATTACC…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2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10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55" dirty="0">
                          <a:latin typeface="Gill Sans MT"/>
                          <a:cs typeface="Gill Sans MT"/>
                        </a:rPr>
                        <a:t>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9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11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60" dirty="0">
                          <a:latin typeface="Gill Sans MT"/>
                          <a:cs typeface="Gill Sans MT"/>
                        </a:rPr>
                        <a:t>TACAGATTACC…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5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12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100" spc="-50" dirty="0">
                          <a:latin typeface="Gill Sans MT"/>
                          <a:cs typeface="Gill Sans MT"/>
                        </a:rPr>
                        <a:t>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12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13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193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spc="-60" dirty="0">
                          <a:latin typeface="Gill Sans MT"/>
                          <a:cs typeface="Gill Sans MT"/>
                        </a:rPr>
                        <a:t>TGATTACAGATTACC…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193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1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1937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14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55" dirty="0">
                          <a:latin typeface="Gill Sans MT"/>
                          <a:cs typeface="Gill Sans MT"/>
                        </a:rPr>
                        <a:t>TTACAGATTACC…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4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15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45" dirty="0">
                          <a:latin typeface="Gill Sans MT"/>
                          <a:cs typeface="Gill Sans MT"/>
                        </a:rPr>
                        <a:t>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11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2082949" y="1012264"/>
            <a:ext cx="5440456" cy="288210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3953" indent="-322747">
              <a:lnSpc>
                <a:spcPts val="2744"/>
              </a:lnSpc>
              <a:spcBef>
                <a:spcPts val="88"/>
              </a:spcBef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2294" spc="-18" dirty="0">
                <a:latin typeface="Gill Sans MT"/>
                <a:cs typeface="Gill Sans MT"/>
              </a:rPr>
              <a:t>S</a:t>
            </a:r>
            <a:r>
              <a:rPr sz="2294" spc="-13" dirty="0">
                <a:latin typeface="Gill Sans MT"/>
                <a:cs typeface="Gill Sans MT"/>
              </a:rPr>
              <a:t>t</a:t>
            </a:r>
            <a:r>
              <a:rPr sz="2294" spc="-18" dirty="0">
                <a:latin typeface="Gill Sans MT"/>
                <a:cs typeface="Gill Sans MT"/>
              </a:rPr>
              <a:t>ra</a:t>
            </a:r>
            <a:r>
              <a:rPr sz="2294" spc="-13" dirty="0">
                <a:latin typeface="Gill Sans MT"/>
                <a:cs typeface="Gill Sans MT"/>
              </a:rPr>
              <a:t>t</a:t>
            </a:r>
            <a:r>
              <a:rPr sz="2294" spc="-18" dirty="0">
                <a:latin typeface="Gill Sans MT"/>
                <a:cs typeface="Gill Sans MT"/>
              </a:rPr>
              <a:t>e</a:t>
            </a:r>
            <a:r>
              <a:rPr sz="2294" spc="31" dirty="0">
                <a:latin typeface="Gill Sans MT"/>
                <a:cs typeface="Gill Sans MT"/>
              </a:rPr>
              <a:t>g</a:t>
            </a:r>
            <a:r>
              <a:rPr sz="2294" dirty="0">
                <a:latin typeface="Gill Sans MT"/>
                <a:cs typeface="Gill Sans MT"/>
              </a:rPr>
              <a:t>y</a:t>
            </a:r>
            <a:r>
              <a:rPr sz="2294" spc="-31" dirty="0">
                <a:latin typeface="Gill Sans MT"/>
                <a:cs typeface="Gill Sans MT"/>
              </a:rPr>
              <a:t> </a:t>
            </a:r>
            <a:r>
              <a:rPr sz="2294" spc="-18" dirty="0">
                <a:latin typeface="Gill Sans MT"/>
                <a:cs typeface="Gill Sans MT"/>
              </a:rPr>
              <a:t>2</a:t>
            </a:r>
            <a:r>
              <a:rPr sz="2294" dirty="0">
                <a:latin typeface="Gill Sans MT"/>
                <a:cs typeface="Gill Sans MT"/>
              </a:rPr>
              <a:t>:</a:t>
            </a:r>
            <a:r>
              <a:rPr sz="2294" spc="-247" dirty="0">
                <a:latin typeface="Gill Sans MT"/>
                <a:cs typeface="Gill Sans MT"/>
              </a:rPr>
              <a:t> </a:t>
            </a:r>
            <a:r>
              <a:rPr sz="2294" spc="-22" dirty="0">
                <a:latin typeface="Gill Sans MT"/>
                <a:cs typeface="Gill Sans MT"/>
              </a:rPr>
              <a:t>B</a:t>
            </a:r>
            <a:r>
              <a:rPr sz="2294" spc="-13" dirty="0">
                <a:latin typeface="Gill Sans MT"/>
                <a:cs typeface="Gill Sans MT"/>
              </a:rPr>
              <a:t>i</a:t>
            </a:r>
            <a:r>
              <a:rPr sz="2294" spc="-18" dirty="0">
                <a:latin typeface="Gill Sans MT"/>
                <a:cs typeface="Gill Sans MT"/>
              </a:rPr>
              <a:t>na</a:t>
            </a:r>
            <a:r>
              <a:rPr sz="2294" spc="53" dirty="0">
                <a:latin typeface="Gill Sans MT"/>
                <a:cs typeface="Gill Sans MT"/>
              </a:rPr>
              <a:t>r</a:t>
            </a:r>
            <a:r>
              <a:rPr sz="2294" dirty="0">
                <a:latin typeface="Gill Sans MT"/>
                <a:cs typeface="Gill Sans MT"/>
              </a:rPr>
              <a:t>y</a:t>
            </a:r>
            <a:r>
              <a:rPr sz="2294" spc="-31" dirty="0">
                <a:latin typeface="Gill Sans MT"/>
                <a:cs typeface="Gill Sans MT"/>
              </a:rPr>
              <a:t> </a:t>
            </a:r>
            <a:r>
              <a:rPr sz="2294" spc="-13" dirty="0">
                <a:latin typeface="Gill Sans MT"/>
                <a:cs typeface="Gill Sans MT"/>
              </a:rPr>
              <a:t>s</a:t>
            </a:r>
            <a:r>
              <a:rPr sz="2294" spc="-18" dirty="0">
                <a:latin typeface="Gill Sans MT"/>
                <a:cs typeface="Gill Sans MT"/>
              </a:rPr>
              <a:t>ea</a:t>
            </a:r>
            <a:r>
              <a:rPr sz="2294" spc="-71" dirty="0">
                <a:latin typeface="Gill Sans MT"/>
                <a:cs typeface="Gill Sans MT"/>
              </a:rPr>
              <a:t>r</a:t>
            </a:r>
            <a:r>
              <a:rPr sz="2294" spc="-18" dirty="0">
                <a:latin typeface="Gill Sans MT"/>
                <a:cs typeface="Gill Sans MT"/>
              </a:rPr>
              <a:t>c</a:t>
            </a:r>
            <a:r>
              <a:rPr sz="2294" dirty="0">
                <a:latin typeface="Gill Sans MT"/>
                <a:cs typeface="Gill Sans MT"/>
              </a:rPr>
              <a:t>h</a:t>
            </a:r>
            <a:endParaRPr sz="2294">
              <a:latin typeface="Gill Sans MT"/>
              <a:cs typeface="Gill Sans MT"/>
            </a:endParaRPr>
          </a:p>
          <a:p>
            <a:pPr marL="764282" lvl="1" indent="-322747">
              <a:lnSpc>
                <a:spcPts val="2003"/>
              </a:lnSpc>
              <a:buFont typeface="Arial"/>
              <a:buChar char="•"/>
              <a:tabLst>
                <a:tab pos="763722" algn="l"/>
                <a:tab pos="764282" algn="l"/>
              </a:tabLst>
            </a:pPr>
            <a:r>
              <a:rPr sz="1677" spc="-4" dirty="0">
                <a:latin typeface="Gill Sans MT"/>
                <a:cs typeface="Gill Sans MT"/>
              </a:rPr>
              <a:t>Compare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to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the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middle,</a:t>
            </a:r>
            <a:r>
              <a:rPr sz="1677" spc="-154" dirty="0">
                <a:latin typeface="Gill Sans MT"/>
                <a:cs typeface="Gill Sans MT"/>
              </a:rPr>
              <a:t> </a:t>
            </a:r>
            <a:r>
              <a:rPr sz="1677" spc="-4" dirty="0">
                <a:latin typeface="Gill Sans MT"/>
                <a:cs typeface="Gill Sans MT"/>
              </a:rPr>
              <a:t>refine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as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higher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or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-4" dirty="0">
                <a:latin typeface="Gill Sans MT"/>
                <a:cs typeface="Gill Sans MT"/>
              </a:rPr>
              <a:t>lower</a:t>
            </a:r>
            <a:endParaRPr sz="1677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sz="1765">
              <a:latin typeface="Gill Sans MT"/>
              <a:cs typeface="Gill Sans MT"/>
            </a:endParaRPr>
          </a:p>
          <a:p>
            <a:pPr marL="333953" indent="-322747"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1677" spc="-4" dirty="0">
                <a:latin typeface="Gill Sans MT"/>
                <a:cs typeface="Gill Sans MT"/>
              </a:rPr>
              <a:t>Searching</a:t>
            </a:r>
            <a:r>
              <a:rPr sz="1677" spc="-18" dirty="0">
                <a:latin typeface="Gill Sans MT"/>
                <a:cs typeface="Gill Sans MT"/>
              </a:rPr>
              <a:t> </a:t>
            </a:r>
            <a:r>
              <a:rPr sz="1677" spc="-4" dirty="0">
                <a:latin typeface="Gill Sans MT"/>
                <a:cs typeface="Gill Sans MT"/>
              </a:rPr>
              <a:t>for</a:t>
            </a:r>
            <a:r>
              <a:rPr sz="1677" spc="-9" dirty="0">
                <a:latin typeface="Gill Sans MT"/>
                <a:cs typeface="Gill Sans MT"/>
              </a:rPr>
              <a:t> </a:t>
            </a:r>
            <a:r>
              <a:rPr sz="1677" spc="-44" dirty="0">
                <a:latin typeface="Gill Sans MT"/>
                <a:cs typeface="Gill Sans MT"/>
              </a:rPr>
              <a:t>GATTACA</a:t>
            </a:r>
            <a:endParaRPr sz="1677">
              <a:latin typeface="Gill Sans MT"/>
              <a:cs typeface="Gill Sans MT"/>
            </a:endParaRPr>
          </a:p>
          <a:p>
            <a:pPr marL="764282" lvl="1" indent="-322747">
              <a:spcBef>
                <a:spcPts val="44"/>
              </a:spcBef>
              <a:buFont typeface="Arial"/>
              <a:buChar char="•"/>
              <a:tabLst>
                <a:tab pos="763722" algn="l"/>
                <a:tab pos="764282" algn="l"/>
              </a:tabLst>
            </a:pPr>
            <a:r>
              <a:rPr sz="1677" spc="13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o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13" dirty="0">
                <a:latin typeface="Gill Sans MT"/>
                <a:cs typeface="Gill Sans MT"/>
              </a:rPr>
              <a:t>H</a:t>
            </a:r>
            <a:r>
              <a:rPr sz="1677" dirty="0">
                <a:latin typeface="Gill Sans MT"/>
                <a:cs typeface="Gill Sans MT"/>
              </a:rPr>
              <a:t>i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15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M</a:t>
            </a:r>
            <a:r>
              <a:rPr sz="1677" spc="4" dirty="0">
                <a:latin typeface="Gill Sans MT"/>
                <a:cs typeface="Gill Sans MT"/>
              </a:rPr>
              <a:t>i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(</a:t>
            </a:r>
            <a:r>
              <a:rPr sz="1677" spc="4" dirty="0">
                <a:latin typeface="Gill Sans MT"/>
                <a:cs typeface="Gill Sans MT"/>
              </a:rPr>
              <a:t>1+15</a:t>
            </a:r>
            <a:r>
              <a:rPr sz="1677" spc="9" dirty="0">
                <a:latin typeface="Gill Sans MT"/>
                <a:cs typeface="Gill Sans MT"/>
              </a:rPr>
              <a:t>)</a:t>
            </a:r>
            <a:r>
              <a:rPr sz="1677" spc="-4" dirty="0">
                <a:latin typeface="Gill Sans MT"/>
                <a:cs typeface="Gill Sans MT"/>
              </a:rPr>
              <a:t>/</a:t>
            </a:r>
            <a:r>
              <a:rPr sz="1677" dirty="0">
                <a:latin typeface="Gill Sans MT"/>
                <a:cs typeface="Gill Sans MT"/>
              </a:rPr>
              <a:t>2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8</a:t>
            </a:r>
            <a:endParaRPr sz="1677">
              <a:latin typeface="Gill Sans MT"/>
              <a:cs typeface="Gill Sans MT"/>
            </a:endParaRPr>
          </a:p>
          <a:p>
            <a:pPr marL="764282" lvl="1" indent="-322747">
              <a:lnSpc>
                <a:spcPts val="2007"/>
              </a:lnSpc>
              <a:spcBef>
                <a:spcPts val="106"/>
              </a:spcBef>
              <a:buFont typeface="Arial"/>
              <a:buChar char="•"/>
              <a:tabLst>
                <a:tab pos="763722" algn="l"/>
                <a:tab pos="764282" algn="l"/>
              </a:tabLst>
            </a:pPr>
            <a:r>
              <a:rPr sz="1677" dirty="0">
                <a:latin typeface="Gill Sans MT"/>
                <a:cs typeface="Gill Sans MT"/>
              </a:rPr>
              <a:t>Middle</a:t>
            </a:r>
            <a:r>
              <a:rPr sz="1677" spc="-4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 </a:t>
            </a:r>
            <a:r>
              <a:rPr sz="1677" spc="4" dirty="0">
                <a:latin typeface="Gill Sans MT"/>
                <a:cs typeface="Gill Sans MT"/>
              </a:rPr>
              <a:t>Suffix[8]</a:t>
            </a:r>
            <a:r>
              <a:rPr sz="1677" spc="-4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 </a:t>
            </a:r>
            <a:r>
              <a:rPr sz="1677" spc="4" dirty="0">
                <a:latin typeface="Gill Sans MT"/>
                <a:cs typeface="Gill Sans MT"/>
              </a:rPr>
              <a:t>CC</a:t>
            </a:r>
            <a:endParaRPr sz="1677">
              <a:latin typeface="Gill Sans MT"/>
              <a:cs typeface="Gill Sans MT"/>
            </a:endParaRPr>
          </a:p>
          <a:p>
            <a:pPr marL="1194611">
              <a:lnSpc>
                <a:spcPts val="2007"/>
              </a:lnSpc>
            </a:pPr>
            <a:r>
              <a:rPr sz="1677" spc="9" dirty="0">
                <a:latin typeface="Gill Sans MT"/>
                <a:cs typeface="Gill Sans MT"/>
              </a:rPr>
              <a:t>=</a:t>
            </a:r>
            <a:r>
              <a:rPr sz="1677" dirty="0">
                <a:latin typeface="Gill Sans MT"/>
                <a:cs typeface="Gill Sans MT"/>
              </a:rPr>
              <a:t>&gt;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Hi</a:t>
            </a:r>
            <a:r>
              <a:rPr sz="1677" dirty="0">
                <a:latin typeface="Gill Sans MT"/>
                <a:cs typeface="Gill Sans MT"/>
              </a:rPr>
              <a:t>g</a:t>
            </a:r>
            <a:r>
              <a:rPr sz="1677" spc="9" dirty="0">
                <a:latin typeface="Gill Sans MT"/>
                <a:cs typeface="Gill Sans MT"/>
              </a:rPr>
              <a:t>he</a:t>
            </a:r>
            <a:r>
              <a:rPr sz="1677" spc="71" dirty="0">
                <a:latin typeface="Gill Sans MT"/>
                <a:cs typeface="Gill Sans MT"/>
              </a:rPr>
              <a:t>r</a:t>
            </a:r>
            <a:r>
              <a:rPr sz="1677" dirty="0">
                <a:latin typeface="Gill Sans MT"/>
                <a:cs typeface="Gill Sans MT"/>
              </a:rPr>
              <a:t>:</a:t>
            </a:r>
            <a:r>
              <a:rPr sz="1677" spc="-159" dirty="0">
                <a:latin typeface="Gill Sans MT"/>
                <a:cs typeface="Gill Sans MT"/>
              </a:rPr>
              <a:t> </a:t>
            </a:r>
            <a:r>
              <a:rPr sz="1677" spc="13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o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M</a:t>
            </a:r>
            <a:r>
              <a:rPr sz="1677" spc="9" dirty="0">
                <a:latin typeface="Gill Sans MT"/>
                <a:cs typeface="Gill Sans MT"/>
              </a:rPr>
              <a:t>i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4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+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1</a:t>
            </a:r>
            <a:endParaRPr sz="1677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765">
              <a:latin typeface="Gill Sans MT"/>
              <a:cs typeface="Gill Sans MT"/>
            </a:endParaRPr>
          </a:p>
          <a:p>
            <a:pPr marL="764282" lvl="1" indent="-322747">
              <a:spcBef>
                <a:spcPts val="4"/>
              </a:spcBef>
              <a:buFont typeface="Arial"/>
              <a:buChar char="•"/>
              <a:tabLst>
                <a:tab pos="763722" algn="l"/>
                <a:tab pos="764282" algn="l"/>
              </a:tabLst>
            </a:pPr>
            <a:r>
              <a:rPr sz="1677" spc="13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o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9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13" dirty="0">
                <a:latin typeface="Gill Sans MT"/>
                <a:cs typeface="Gill Sans MT"/>
              </a:rPr>
              <a:t>H</a:t>
            </a:r>
            <a:r>
              <a:rPr sz="1677" dirty="0">
                <a:latin typeface="Gill Sans MT"/>
                <a:cs typeface="Gill Sans MT"/>
              </a:rPr>
              <a:t>i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15</a:t>
            </a:r>
            <a:r>
              <a:rPr sz="1677" dirty="0">
                <a:latin typeface="Gill Sans MT"/>
                <a:cs typeface="Gill Sans MT"/>
              </a:rPr>
              <a:t>;</a:t>
            </a:r>
            <a:endParaRPr sz="1677">
              <a:latin typeface="Gill Sans MT"/>
              <a:cs typeface="Gill Sans MT"/>
            </a:endParaRPr>
          </a:p>
          <a:p>
            <a:pPr marR="4483" algn="r">
              <a:spcBef>
                <a:spcPts val="1341"/>
              </a:spcBef>
            </a:pPr>
            <a:r>
              <a:rPr sz="1677" spc="9" dirty="0">
                <a:latin typeface="Arial"/>
                <a:cs typeface="Arial"/>
              </a:rPr>
              <a:t>Lo</a:t>
            </a:r>
            <a:endParaRPr sz="1677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261412" y="5655235"/>
            <a:ext cx="403412" cy="299197"/>
            <a:chOff x="6350000" y="6409266"/>
            <a:chExt cx="457200" cy="33909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0000" y="6409266"/>
              <a:ext cx="457200" cy="33866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93933" y="6492956"/>
              <a:ext cx="243996" cy="12576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246620" y="5496109"/>
            <a:ext cx="226919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941"/>
              </a:lnSpc>
            </a:pPr>
            <a:r>
              <a:rPr sz="1677" spc="9" dirty="0">
                <a:latin typeface="Arial"/>
                <a:cs typeface="Arial"/>
              </a:rPr>
              <a:t>Hi</a:t>
            </a:r>
            <a:endParaRPr sz="167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673788" y="1822826"/>
            <a:ext cx="2510118" cy="1809750"/>
          </a:xfrm>
          <a:custGeom>
            <a:avLst/>
            <a:gdLst/>
            <a:ahLst/>
            <a:cxnLst/>
            <a:rect l="l" t="t" r="r" b="b"/>
            <a:pathLst>
              <a:path w="2844800" h="2051050">
                <a:moveTo>
                  <a:pt x="2844800" y="1757680"/>
                </a:moveTo>
                <a:lnTo>
                  <a:pt x="2357120" y="1757680"/>
                </a:lnTo>
                <a:lnTo>
                  <a:pt x="406400" y="1757680"/>
                </a:lnTo>
                <a:lnTo>
                  <a:pt x="0" y="1757680"/>
                </a:lnTo>
                <a:lnTo>
                  <a:pt x="0" y="2050630"/>
                </a:lnTo>
                <a:lnTo>
                  <a:pt x="406400" y="2050630"/>
                </a:lnTo>
                <a:lnTo>
                  <a:pt x="2357120" y="2050630"/>
                </a:lnTo>
                <a:lnTo>
                  <a:pt x="2844800" y="2050630"/>
                </a:lnTo>
                <a:lnTo>
                  <a:pt x="2844800" y="1757680"/>
                </a:lnTo>
                <a:close/>
              </a:path>
              <a:path w="2844800" h="2051050">
                <a:moveTo>
                  <a:pt x="2844800" y="1171790"/>
                </a:moveTo>
                <a:lnTo>
                  <a:pt x="2357120" y="1171790"/>
                </a:lnTo>
                <a:lnTo>
                  <a:pt x="406400" y="1171790"/>
                </a:lnTo>
                <a:lnTo>
                  <a:pt x="0" y="1171790"/>
                </a:lnTo>
                <a:lnTo>
                  <a:pt x="0" y="1464741"/>
                </a:lnTo>
                <a:lnTo>
                  <a:pt x="406400" y="1464741"/>
                </a:lnTo>
                <a:lnTo>
                  <a:pt x="2357120" y="1464741"/>
                </a:lnTo>
                <a:lnTo>
                  <a:pt x="2844800" y="1464741"/>
                </a:lnTo>
                <a:lnTo>
                  <a:pt x="2844800" y="1171790"/>
                </a:lnTo>
                <a:close/>
              </a:path>
              <a:path w="2844800" h="2051050">
                <a:moveTo>
                  <a:pt x="2844800" y="585901"/>
                </a:moveTo>
                <a:lnTo>
                  <a:pt x="2357120" y="585901"/>
                </a:lnTo>
                <a:lnTo>
                  <a:pt x="406400" y="585901"/>
                </a:lnTo>
                <a:lnTo>
                  <a:pt x="0" y="585901"/>
                </a:lnTo>
                <a:lnTo>
                  <a:pt x="0" y="878840"/>
                </a:lnTo>
                <a:lnTo>
                  <a:pt x="406400" y="878840"/>
                </a:lnTo>
                <a:lnTo>
                  <a:pt x="2357120" y="878840"/>
                </a:lnTo>
                <a:lnTo>
                  <a:pt x="2844800" y="878840"/>
                </a:lnTo>
                <a:lnTo>
                  <a:pt x="2844800" y="585901"/>
                </a:lnTo>
                <a:close/>
              </a:path>
              <a:path w="2844800" h="2051050">
                <a:moveTo>
                  <a:pt x="2844800" y="0"/>
                </a:moveTo>
                <a:lnTo>
                  <a:pt x="2357120" y="0"/>
                </a:lnTo>
                <a:lnTo>
                  <a:pt x="406400" y="0"/>
                </a:lnTo>
                <a:lnTo>
                  <a:pt x="0" y="0"/>
                </a:lnTo>
                <a:lnTo>
                  <a:pt x="0" y="292950"/>
                </a:lnTo>
                <a:lnTo>
                  <a:pt x="406400" y="292950"/>
                </a:lnTo>
                <a:lnTo>
                  <a:pt x="2357120" y="292950"/>
                </a:lnTo>
                <a:lnTo>
                  <a:pt x="2844800" y="292950"/>
                </a:lnTo>
                <a:lnTo>
                  <a:pt x="284480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/>
          <p:nvPr/>
        </p:nvSpPr>
        <p:spPr>
          <a:xfrm>
            <a:off x="7873401" y="1866755"/>
            <a:ext cx="2110068" cy="1992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97"/>
              </a:lnSpc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1	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13" dirty="0">
                <a:latin typeface="Gill Sans MT"/>
                <a:cs typeface="Gill Sans MT"/>
              </a:rPr>
              <a:t>C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8" dirty="0">
                <a:latin typeface="Gill Sans MT"/>
                <a:cs typeface="Gill Sans MT"/>
              </a:rPr>
              <a:t>G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8" dirty="0">
                <a:latin typeface="Gill Sans MT"/>
                <a:cs typeface="Gill Sans MT"/>
              </a:rPr>
              <a:t>T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62" dirty="0">
                <a:latin typeface="Gill Sans MT"/>
                <a:cs typeface="Gill Sans MT"/>
              </a:rPr>
              <a:t>6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22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2	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318" dirty="0">
                <a:latin typeface="Gill Sans MT"/>
                <a:cs typeface="Gill Sans MT"/>
              </a:rPr>
              <a:t>13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84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3	</a:t>
            </a:r>
            <a:r>
              <a:rPr sz="1147" spc="-49" dirty="0">
                <a:latin typeface="Gill Sans MT"/>
                <a:cs typeface="Gill Sans MT"/>
              </a:rPr>
              <a:t>AGATTACC…	</a:t>
            </a:r>
            <a:r>
              <a:rPr sz="1147" dirty="0">
                <a:latin typeface="Gill Sans MT"/>
                <a:cs typeface="Gill Sans MT"/>
              </a:rPr>
              <a:t>8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79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4	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4" dirty="0">
                <a:latin typeface="Gill Sans MT"/>
                <a:cs typeface="Gill Sans MT"/>
              </a:rPr>
              <a:t>T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13" dirty="0">
                <a:latin typeface="Gill Sans MT"/>
                <a:cs typeface="Gill Sans MT"/>
              </a:rPr>
              <a:t>C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-18" dirty="0">
                <a:latin typeface="Gill Sans MT"/>
                <a:cs typeface="Gill Sans MT"/>
              </a:rPr>
              <a:t>G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4" dirty="0">
                <a:latin typeface="Gill Sans MT"/>
                <a:cs typeface="Gill Sans MT"/>
              </a:rPr>
              <a:t>T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62" dirty="0">
                <a:latin typeface="Gill Sans MT"/>
                <a:cs typeface="Gill Sans MT"/>
              </a:rPr>
              <a:t>3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27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5	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4" dirty="0">
                <a:latin typeface="Gill Sans MT"/>
                <a:cs typeface="Gill Sans MT"/>
              </a:rPr>
              <a:t>T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9" dirty="0">
                <a:latin typeface="Gill Sans MT"/>
                <a:cs typeface="Gill Sans MT"/>
              </a:rPr>
              <a:t>10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79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6	</a:t>
            </a:r>
            <a:r>
              <a:rPr sz="1147" spc="-13" dirty="0">
                <a:latin typeface="Gill Sans MT"/>
                <a:cs typeface="Gill Sans MT"/>
              </a:rPr>
              <a:t>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9" dirty="0">
                <a:latin typeface="Gill Sans MT"/>
                <a:cs typeface="Gill Sans MT"/>
              </a:rPr>
              <a:t>15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27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7	</a:t>
            </a:r>
            <a:r>
              <a:rPr sz="1147" spc="13" dirty="0">
                <a:latin typeface="Gill Sans MT"/>
                <a:cs typeface="Gill Sans MT"/>
              </a:rPr>
              <a:t>C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8" dirty="0">
                <a:latin typeface="Gill Sans MT"/>
                <a:cs typeface="Gill Sans MT"/>
              </a:rPr>
              <a:t>G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8" dirty="0">
                <a:latin typeface="Gill Sans MT"/>
                <a:cs typeface="Gill Sans MT"/>
              </a:rPr>
              <a:t>T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62" dirty="0">
                <a:latin typeface="Gill Sans MT"/>
                <a:cs typeface="Gill Sans MT"/>
              </a:rPr>
              <a:t>7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79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8	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318" dirty="0">
                <a:latin typeface="Gill Sans MT"/>
                <a:cs typeface="Gill Sans MT"/>
              </a:rPr>
              <a:t>14</a:t>
            </a:r>
            <a:endParaRPr sz="1147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2949" y="1012264"/>
            <a:ext cx="5072903" cy="19276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3953" indent="-322747">
              <a:lnSpc>
                <a:spcPts val="2744"/>
              </a:lnSpc>
              <a:spcBef>
                <a:spcPts val="88"/>
              </a:spcBef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2294" spc="-18" dirty="0">
                <a:latin typeface="Gill Sans MT"/>
                <a:cs typeface="Gill Sans MT"/>
              </a:rPr>
              <a:t>S</a:t>
            </a:r>
            <a:r>
              <a:rPr sz="2294" spc="-13" dirty="0">
                <a:latin typeface="Gill Sans MT"/>
                <a:cs typeface="Gill Sans MT"/>
              </a:rPr>
              <a:t>t</a:t>
            </a:r>
            <a:r>
              <a:rPr sz="2294" spc="-18" dirty="0">
                <a:latin typeface="Gill Sans MT"/>
                <a:cs typeface="Gill Sans MT"/>
              </a:rPr>
              <a:t>ra</a:t>
            </a:r>
            <a:r>
              <a:rPr sz="2294" spc="-13" dirty="0">
                <a:latin typeface="Gill Sans MT"/>
                <a:cs typeface="Gill Sans MT"/>
              </a:rPr>
              <a:t>t</a:t>
            </a:r>
            <a:r>
              <a:rPr sz="2294" spc="-18" dirty="0">
                <a:latin typeface="Gill Sans MT"/>
                <a:cs typeface="Gill Sans MT"/>
              </a:rPr>
              <a:t>e</a:t>
            </a:r>
            <a:r>
              <a:rPr sz="2294" spc="31" dirty="0">
                <a:latin typeface="Gill Sans MT"/>
                <a:cs typeface="Gill Sans MT"/>
              </a:rPr>
              <a:t>g</a:t>
            </a:r>
            <a:r>
              <a:rPr sz="2294" dirty="0">
                <a:latin typeface="Gill Sans MT"/>
                <a:cs typeface="Gill Sans MT"/>
              </a:rPr>
              <a:t>y</a:t>
            </a:r>
            <a:r>
              <a:rPr sz="2294" spc="-31" dirty="0">
                <a:latin typeface="Gill Sans MT"/>
                <a:cs typeface="Gill Sans MT"/>
              </a:rPr>
              <a:t> </a:t>
            </a:r>
            <a:r>
              <a:rPr sz="2294" spc="-18" dirty="0">
                <a:latin typeface="Gill Sans MT"/>
                <a:cs typeface="Gill Sans MT"/>
              </a:rPr>
              <a:t>2</a:t>
            </a:r>
            <a:r>
              <a:rPr sz="2294" dirty="0">
                <a:latin typeface="Gill Sans MT"/>
                <a:cs typeface="Gill Sans MT"/>
              </a:rPr>
              <a:t>:</a:t>
            </a:r>
            <a:r>
              <a:rPr sz="2294" spc="-247" dirty="0">
                <a:latin typeface="Gill Sans MT"/>
                <a:cs typeface="Gill Sans MT"/>
              </a:rPr>
              <a:t> </a:t>
            </a:r>
            <a:r>
              <a:rPr sz="2294" spc="-22" dirty="0">
                <a:latin typeface="Gill Sans MT"/>
                <a:cs typeface="Gill Sans MT"/>
              </a:rPr>
              <a:t>B</a:t>
            </a:r>
            <a:r>
              <a:rPr sz="2294" spc="-13" dirty="0">
                <a:latin typeface="Gill Sans MT"/>
                <a:cs typeface="Gill Sans MT"/>
              </a:rPr>
              <a:t>i</a:t>
            </a:r>
            <a:r>
              <a:rPr sz="2294" spc="-18" dirty="0">
                <a:latin typeface="Gill Sans MT"/>
                <a:cs typeface="Gill Sans MT"/>
              </a:rPr>
              <a:t>na</a:t>
            </a:r>
            <a:r>
              <a:rPr sz="2294" spc="53" dirty="0">
                <a:latin typeface="Gill Sans MT"/>
                <a:cs typeface="Gill Sans MT"/>
              </a:rPr>
              <a:t>r</a:t>
            </a:r>
            <a:r>
              <a:rPr sz="2294" dirty="0">
                <a:latin typeface="Gill Sans MT"/>
                <a:cs typeface="Gill Sans MT"/>
              </a:rPr>
              <a:t>y</a:t>
            </a:r>
            <a:r>
              <a:rPr sz="2294" spc="-31" dirty="0">
                <a:latin typeface="Gill Sans MT"/>
                <a:cs typeface="Gill Sans MT"/>
              </a:rPr>
              <a:t> </a:t>
            </a:r>
            <a:r>
              <a:rPr sz="2294" spc="-13" dirty="0">
                <a:latin typeface="Gill Sans MT"/>
                <a:cs typeface="Gill Sans MT"/>
              </a:rPr>
              <a:t>s</a:t>
            </a:r>
            <a:r>
              <a:rPr sz="2294" spc="-18" dirty="0">
                <a:latin typeface="Gill Sans MT"/>
                <a:cs typeface="Gill Sans MT"/>
              </a:rPr>
              <a:t>ea</a:t>
            </a:r>
            <a:r>
              <a:rPr sz="2294" spc="-71" dirty="0">
                <a:latin typeface="Gill Sans MT"/>
                <a:cs typeface="Gill Sans MT"/>
              </a:rPr>
              <a:t>r</a:t>
            </a:r>
            <a:r>
              <a:rPr sz="2294" spc="-18" dirty="0">
                <a:latin typeface="Gill Sans MT"/>
                <a:cs typeface="Gill Sans MT"/>
              </a:rPr>
              <a:t>c</a:t>
            </a:r>
            <a:r>
              <a:rPr sz="2294" dirty="0">
                <a:latin typeface="Gill Sans MT"/>
                <a:cs typeface="Gill Sans MT"/>
              </a:rPr>
              <a:t>h</a:t>
            </a:r>
            <a:endParaRPr sz="2294">
              <a:latin typeface="Gill Sans MT"/>
              <a:cs typeface="Gill Sans MT"/>
            </a:endParaRPr>
          </a:p>
          <a:p>
            <a:pPr marL="764282" lvl="1" indent="-322747">
              <a:lnSpc>
                <a:spcPts val="2003"/>
              </a:lnSpc>
              <a:buFont typeface="Arial"/>
              <a:buChar char="•"/>
              <a:tabLst>
                <a:tab pos="763722" algn="l"/>
                <a:tab pos="764282" algn="l"/>
              </a:tabLst>
            </a:pPr>
            <a:r>
              <a:rPr sz="1677" spc="-4" dirty="0">
                <a:latin typeface="Gill Sans MT"/>
                <a:cs typeface="Gill Sans MT"/>
              </a:rPr>
              <a:t>Compare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to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the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middle,</a:t>
            </a:r>
            <a:r>
              <a:rPr sz="1677" spc="-154" dirty="0">
                <a:latin typeface="Gill Sans MT"/>
                <a:cs typeface="Gill Sans MT"/>
              </a:rPr>
              <a:t> </a:t>
            </a:r>
            <a:r>
              <a:rPr sz="1677" spc="-4" dirty="0">
                <a:latin typeface="Gill Sans MT"/>
                <a:cs typeface="Gill Sans MT"/>
              </a:rPr>
              <a:t>refine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as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higher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or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spc="-4" dirty="0">
                <a:latin typeface="Gill Sans MT"/>
                <a:cs typeface="Gill Sans MT"/>
              </a:rPr>
              <a:t>lower</a:t>
            </a:r>
            <a:endParaRPr sz="1677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sz="1765">
              <a:latin typeface="Gill Sans MT"/>
              <a:cs typeface="Gill Sans MT"/>
            </a:endParaRPr>
          </a:p>
          <a:p>
            <a:pPr marL="333953" indent="-322747"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1677" spc="-4" dirty="0">
                <a:latin typeface="Gill Sans MT"/>
                <a:cs typeface="Gill Sans MT"/>
              </a:rPr>
              <a:t>Searching</a:t>
            </a:r>
            <a:r>
              <a:rPr sz="1677" spc="-18" dirty="0">
                <a:latin typeface="Gill Sans MT"/>
                <a:cs typeface="Gill Sans MT"/>
              </a:rPr>
              <a:t> </a:t>
            </a:r>
            <a:r>
              <a:rPr sz="1677" spc="-4" dirty="0">
                <a:latin typeface="Gill Sans MT"/>
                <a:cs typeface="Gill Sans MT"/>
              </a:rPr>
              <a:t>for</a:t>
            </a:r>
            <a:r>
              <a:rPr sz="1677" spc="-9" dirty="0">
                <a:latin typeface="Gill Sans MT"/>
                <a:cs typeface="Gill Sans MT"/>
              </a:rPr>
              <a:t> </a:t>
            </a:r>
            <a:r>
              <a:rPr sz="1677" spc="-44" dirty="0">
                <a:latin typeface="Gill Sans MT"/>
                <a:cs typeface="Gill Sans MT"/>
              </a:rPr>
              <a:t>GATTACA</a:t>
            </a:r>
            <a:endParaRPr sz="1677">
              <a:latin typeface="Gill Sans MT"/>
              <a:cs typeface="Gill Sans MT"/>
            </a:endParaRPr>
          </a:p>
          <a:p>
            <a:pPr marL="764282" lvl="1" indent="-322747">
              <a:spcBef>
                <a:spcPts val="44"/>
              </a:spcBef>
              <a:buFont typeface="Arial"/>
              <a:buChar char="•"/>
              <a:tabLst>
                <a:tab pos="763722" algn="l"/>
                <a:tab pos="764282" algn="l"/>
              </a:tabLst>
            </a:pPr>
            <a:r>
              <a:rPr sz="1677" spc="13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o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13" dirty="0">
                <a:latin typeface="Gill Sans MT"/>
                <a:cs typeface="Gill Sans MT"/>
              </a:rPr>
              <a:t>H</a:t>
            </a:r>
            <a:r>
              <a:rPr sz="1677" dirty="0">
                <a:latin typeface="Gill Sans MT"/>
                <a:cs typeface="Gill Sans MT"/>
              </a:rPr>
              <a:t>i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15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M</a:t>
            </a:r>
            <a:r>
              <a:rPr sz="1677" spc="4" dirty="0">
                <a:latin typeface="Gill Sans MT"/>
                <a:cs typeface="Gill Sans MT"/>
              </a:rPr>
              <a:t>i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(</a:t>
            </a:r>
            <a:r>
              <a:rPr sz="1677" spc="4" dirty="0">
                <a:latin typeface="Gill Sans MT"/>
                <a:cs typeface="Gill Sans MT"/>
              </a:rPr>
              <a:t>1+15</a:t>
            </a:r>
            <a:r>
              <a:rPr sz="1677" spc="9" dirty="0">
                <a:latin typeface="Gill Sans MT"/>
                <a:cs typeface="Gill Sans MT"/>
              </a:rPr>
              <a:t>)</a:t>
            </a:r>
            <a:r>
              <a:rPr sz="1677" spc="-4" dirty="0">
                <a:latin typeface="Gill Sans MT"/>
                <a:cs typeface="Gill Sans MT"/>
              </a:rPr>
              <a:t>/</a:t>
            </a:r>
            <a:r>
              <a:rPr sz="1677" dirty="0">
                <a:latin typeface="Gill Sans MT"/>
                <a:cs typeface="Gill Sans MT"/>
              </a:rPr>
              <a:t>2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8</a:t>
            </a:r>
            <a:endParaRPr sz="1677">
              <a:latin typeface="Gill Sans MT"/>
              <a:cs typeface="Gill Sans MT"/>
            </a:endParaRPr>
          </a:p>
          <a:p>
            <a:pPr marL="764282" lvl="1" indent="-322747">
              <a:lnSpc>
                <a:spcPts val="2007"/>
              </a:lnSpc>
              <a:spcBef>
                <a:spcPts val="106"/>
              </a:spcBef>
              <a:buFont typeface="Arial"/>
              <a:buChar char="•"/>
              <a:tabLst>
                <a:tab pos="763722" algn="l"/>
                <a:tab pos="764282" algn="l"/>
              </a:tabLst>
            </a:pPr>
            <a:r>
              <a:rPr sz="1677" dirty="0">
                <a:latin typeface="Gill Sans MT"/>
                <a:cs typeface="Gill Sans MT"/>
              </a:rPr>
              <a:t>Middle</a:t>
            </a:r>
            <a:r>
              <a:rPr sz="1677" spc="-4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 </a:t>
            </a:r>
            <a:r>
              <a:rPr sz="1677" spc="4" dirty="0">
                <a:latin typeface="Gill Sans MT"/>
                <a:cs typeface="Gill Sans MT"/>
              </a:rPr>
              <a:t>Suffix[8]</a:t>
            </a:r>
            <a:r>
              <a:rPr sz="1677" spc="-4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 </a:t>
            </a:r>
            <a:r>
              <a:rPr sz="1677" spc="4" dirty="0">
                <a:latin typeface="Gill Sans MT"/>
                <a:cs typeface="Gill Sans MT"/>
              </a:rPr>
              <a:t>CC</a:t>
            </a:r>
            <a:endParaRPr sz="1677">
              <a:latin typeface="Gill Sans MT"/>
              <a:cs typeface="Gill Sans MT"/>
            </a:endParaRPr>
          </a:p>
          <a:p>
            <a:pPr marL="1194611">
              <a:lnSpc>
                <a:spcPts val="2007"/>
              </a:lnSpc>
            </a:pPr>
            <a:r>
              <a:rPr sz="1677" spc="9" dirty="0">
                <a:latin typeface="Gill Sans MT"/>
                <a:cs typeface="Gill Sans MT"/>
              </a:rPr>
              <a:t>=</a:t>
            </a:r>
            <a:r>
              <a:rPr sz="1677" dirty="0">
                <a:latin typeface="Gill Sans MT"/>
                <a:cs typeface="Gill Sans MT"/>
              </a:rPr>
              <a:t>&gt;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Hi</a:t>
            </a:r>
            <a:r>
              <a:rPr sz="1677" dirty="0">
                <a:latin typeface="Gill Sans MT"/>
                <a:cs typeface="Gill Sans MT"/>
              </a:rPr>
              <a:t>g</a:t>
            </a:r>
            <a:r>
              <a:rPr sz="1677" spc="9" dirty="0">
                <a:latin typeface="Gill Sans MT"/>
                <a:cs typeface="Gill Sans MT"/>
              </a:rPr>
              <a:t>he</a:t>
            </a:r>
            <a:r>
              <a:rPr sz="1677" spc="71" dirty="0">
                <a:latin typeface="Gill Sans MT"/>
                <a:cs typeface="Gill Sans MT"/>
              </a:rPr>
              <a:t>r</a:t>
            </a:r>
            <a:r>
              <a:rPr sz="1677" dirty="0">
                <a:latin typeface="Gill Sans MT"/>
                <a:cs typeface="Gill Sans MT"/>
              </a:rPr>
              <a:t>:</a:t>
            </a:r>
            <a:r>
              <a:rPr sz="1677" spc="-159" dirty="0">
                <a:latin typeface="Gill Sans MT"/>
                <a:cs typeface="Gill Sans MT"/>
              </a:rPr>
              <a:t> </a:t>
            </a:r>
            <a:r>
              <a:rPr sz="1677" spc="13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o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M</a:t>
            </a:r>
            <a:r>
              <a:rPr sz="1677" spc="9" dirty="0">
                <a:latin typeface="Gill Sans MT"/>
                <a:cs typeface="Gill Sans MT"/>
              </a:rPr>
              <a:t>i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4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+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1</a:t>
            </a:r>
            <a:endParaRPr sz="1677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13255" y="3175000"/>
            <a:ext cx="3546662" cy="52748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3953" indent="-322747">
              <a:spcBef>
                <a:spcPts val="88"/>
              </a:spcBef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1677" spc="13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o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9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13" dirty="0">
                <a:latin typeface="Gill Sans MT"/>
                <a:cs typeface="Gill Sans MT"/>
              </a:rPr>
              <a:t>H</a:t>
            </a:r>
            <a:r>
              <a:rPr sz="1677" dirty="0">
                <a:latin typeface="Gill Sans MT"/>
                <a:cs typeface="Gill Sans MT"/>
              </a:rPr>
              <a:t>i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15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M</a:t>
            </a:r>
            <a:r>
              <a:rPr sz="1677" spc="4" dirty="0">
                <a:latin typeface="Gill Sans MT"/>
                <a:cs typeface="Gill Sans MT"/>
              </a:rPr>
              <a:t>i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(</a:t>
            </a:r>
            <a:r>
              <a:rPr sz="1677" spc="4" dirty="0">
                <a:latin typeface="Gill Sans MT"/>
                <a:cs typeface="Gill Sans MT"/>
              </a:rPr>
              <a:t>9+15</a:t>
            </a:r>
            <a:r>
              <a:rPr sz="1677" spc="9" dirty="0">
                <a:latin typeface="Gill Sans MT"/>
                <a:cs typeface="Gill Sans MT"/>
              </a:rPr>
              <a:t>)</a:t>
            </a:r>
            <a:r>
              <a:rPr sz="1677" spc="-4" dirty="0">
                <a:latin typeface="Gill Sans MT"/>
                <a:cs typeface="Gill Sans MT"/>
              </a:rPr>
              <a:t>/</a:t>
            </a:r>
            <a:r>
              <a:rPr sz="1677" dirty="0">
                <a:latin typeface="Gill Sans MT"/>
                <a:cs typeface="Gill Sans MT"/>
              </a:rPr>
              <a:t>2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</a:t>
            </a:r>
            <a:r>
              <a:rPr sz="1677" dirty="0">
                <a:latin typeface="Gill Sans MT"/>
                <a:cs typeface="Gill Sans MT"/>
              </a:rPr>
              <a:t>2</a:t>
            </a:r>
            <a:endParaRPr sz="1677">
              <a:latin typeface="Gill Sans MT"/>
              <a:cs typeface="Gill Sans MT"/>
            </a:endParaRPr>
          </a:p>
          <a:p>
            <a:pPr marL="333953" indent="-322747">
              <a:spcBef>
                <a:spcPts val="44"/>
              </a:spcBef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1677" spc="9" dirty="0">
                <a:latin typeface="Gill Sans MT"/>
                <a:cs typeface="Gill Sans MT"/>
              </a:rPr>
              <a:t>Mi</a:t>
            </a:r>
            <a:r>
              <a:rPr sz="1677" spc="-13" dirty="0">
                <a:latin typeface="Gill Sans MT"/>
                <a:cs typeface="Gill Sans MT"/>
              </a:rPr>
              <a:t>d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9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e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Suff</a:t>
            </a:r>
            <a:r>
              <a:rPr sz="1677" spc="9" dirty="0">
                <a:latin typeface="Gill Sans MT"/>
                <a:cs typeface="Gill Sans MT"/>
              </a:rPr>
              <a:t>i</a:t>
            </a:r>
            <a:r>
              <a:rPr sz="1677" spc="4" dirty="0">
                <a:latin typeface="Gill Sans MT"/>
                <a:cs typeface="Gill Sans MT"/>
              </a:rPr>
              <a:t>x[12</a:t>
            </a:r>
            <a:r>
              <a:rPr sz="1677" dirty="0">
                <a:latin typeface="Gill Sans MT"/>
                <a:cs typeface="Gill Sans MT"/>
              </a:rPr>
              <a:t>]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-199" dirty="0">
                <a:latin typeface="Gill Sans MT"/>
                <a:cs typeface="Gill Sans MT"/>
              </a:rPr>
              <a:t> </a:t>
            </a:r>
            <a:r>
              <a:rPr sz="1677" spc="-163" dirty="0">
                <a:latin typeface="Gill Sans MT"/>
                <a:cs typeface="Gill Sans MT"/>
              </a:rPr>
              <a:t>T</a:t>
            </a:r>
            <a:r>
              <a:rPr sz="1677" spc="-57" dirty="0">
                <a:latin typeface="Gill Sans MT"/>
                <a:cs typeface="Gill Sans MT"/>
              </a:rPr>
              <a:t>A</a:t>
            </a:r>
            <a:r>
              <a:rPr sz="1677" spc="13" dirty="0">
                <a:latin typeface="Gill Sans MT"/>
                <a:cs typeface="Gill Sans MT"/>
              </a:rPr>
              <a:t>C</a:t>
            </a:r>
            <a:r>
              <a:rPr sz="1677" dirty="0">
                <a:latin typeface="Gill Sans MT"/>
                <a:cs typeface="Gill Sans MT"/>
              </a:rPr>
              <a:t>C</a:t>
            </a:r>
            <a:endParaRPr sz="1677">
              <a:latin typeface="Gill Sans MT"/>
              <a:cs typeface="Gill Sans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34941" y="1807881"/>
            <a:ext cx="2592481" cy="2114550"/>
            <a:chOff x="6773333" y="2048932"/>
            <a:chExt cx="2938145" cy="239649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73333" y="2048932"/>
              <a:ext cx="2937932" cy="23960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817360" y="2070947"/>
              <a:ext cx="2844800" cy="2303145"/>
            </a:xfrm>
            <a:custGeom>
              <a:avLst/>
              <a:gdLst/>
              <a:ahLst/>
              <a:cxnLst/>
              <a:rect l="l" t="t" r="r" b="b"/>
              <a:pathLst>
                <a:path w="2844800" h="2303145">
                  <a:moveTo>
                    <a:pt x="2844800" y="0"/>
                  </a:moveTo>
                  <a:lnTo>
                    <a:pt x="0" y="0"/>
                  </a:lnTo>
                  <a:lnTo>
                    <a:pt x="0" y="2302932"/>
                  </a:lnTo>
                  <a:lnTo>
                    <a:pt x="2844800" y="2302932"/>
                  </a:lnTo>
                  <a:lnTo>
                    <a:pt x="2844800" y="0"/>
                  </a:lnTo>
                  <a:close/>
                </a:path>
              </a:pathLst>
            </a:custGeom>
            <a:solidFill>
              <a:srgbClr val="7F7F7F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45294" y="4616824"/>
            <a:ext cx="2764118" cy="463176"/>
          </a:xfrm>
          <a:prstGeom prst="rect">
            <a:avLst/>
          </a:prstGeom>
        </p:spPr>
      </p:pic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590117" y="1558365"/>
          <a:ext cx="2653554" cy="4244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1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3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7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#</a:t>
                      </a:r>
                      <a:endParaRPr sz="1100">
                        <a:latin typeface="Gill Sans MT Bold"/>
                        <a:cs typeface="Gill Sans MT Bold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b="1" spc="-15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Sequence</a:t>
                      </a:r>
                      <a:endParaRPr sz="1100">
                        <a:latin typeface="Gill Sans MT Bold"/>
                        <a:cs typeface="Gill Sans MT Bold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b="1" spc="-110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P</a:t>
                      </a:r>
                      <a:r>
                        <a:rPr sz="1100" b="1" spc="-15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o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s</a:t>
                      </a:r>
                      <a:endParaRPr sz="1100">
                        <a:latin typeface="Gill Sans MT Bold"/>
                        <a:cs typeface="Gill Sans MT Bold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9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60" dirty="0">
                          <a:latin typeface="Gill Sans MT"/>
                          <a:cs typeface="Gill Sans MT"/>
                        </a:rPr>
                        <a:t>GATTACAGATTACC…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2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10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55" dirty="0">
                          <a:latin typeface="Gill Sans MT"/>
                          <a:cs typeface="Gill Sans MT"/>
                        </a:rPr>
                        <a:t>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9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79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FEB80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0805" algn="r">
                        <a:lnSpc>
                          <a:spcPts val="1545"/>
                        </a:lnSpc>
                        <a:spcBef>
                          <a:spcPts val="30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11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EB80A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ts val="1545"/>
                        </a:lnSpc>
                        <a:spcBef>
                          <a:spcPts val="300"/>
                        </a:spcBef>
                      </a:pPr>
                      <a:r>
                        <a:rPr sz="1100" spc="-60" dirty="0">
                          <a:latin typeface="Gill Sans MT"/>
                          <a:cs typeface="Gill Sans MT"/>
                        </a:rPr>
                        <a:t>TACAGATTACC…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EB80A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ts val="1545"/>
                        </a:lnSpc>
                        <a:spcBef>
                          <a:spcPts val="30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5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EB80A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FEB80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27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EB80A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EB80A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07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EB80A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FEB80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12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EB80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100" spc="-50" dirty="0">
                          <a:latin typeface="Gill Sans MT"/>
                          <a:cs typeface="Gill Sans MT"/>
                        </a:rPr>
                        <a:t>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EB80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12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913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EB80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EB80A"/>
                      </a:solidFill>
                      <a:prstDash val="solid"/>
                    </a:lnR>
                    <a:lnB w="28575">
                      <a:solidFill>
                        <a:srgbClr val="FEB80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00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13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129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EB80A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100" spc="-60" dirty="0">
                          <a:latin typeface="Gill Sans MT"/>
                          <a:cs typeface="Gill Sans MT"/>
                        </a:rPr>
                        <a:t>TGATTACAGATTACC…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129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EB80A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1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129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EB80A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FEB80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14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55" dirty="0">
                          <a:latin typeface="Gill Sans MT"/>
                          <a:cs typeface="Gill Sans MT"/>
                        </a:rPr>
                        <a:t>TTACAGATTACC…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4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15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45" dirty="0">
                          <a:latin typeface="Gill Sans MT"/>
                          <a:cs typeface="Gill Sans MT"/>
                        </a:rPr>
                        <a:t>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11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76353" y="3795058"/>
            <a:ext cx="403412" cy="29135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15118" y="3864421"/>
            <a:ext cx="215291" cy="11096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261562" y="3600823"/>
            <a:ext cx="261657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9" dirty="0">
                <a:latin typeface="Arial"/>
                <a:cs typeface="Arial"/>
              </a:rPr>
              <a:t>Lo</a:t>
            </a:r>
            <a:endParaRPr sz="1677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61412" y="5655235"/>
            <a:ext cx="403412" cy="29882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00175" y="5729079"/>
            <a:ext cx="215291" cy="11096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246620" y="5496109"/>
            <a:ext cx="226919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1941"/>
              </a:lnSpc>
            </a:pPr>
            <a:r>
              <a:rPr sz="1677" spc="9" dirty="0">
                <a:latin typeface="Arial"/>
                <a:cs typeface="Arial"/>
              </a:rPr>
              <a:t>Hi</a:t>
            </a:r>
            <a:endParaRPr sz="167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673788" y="1822826"/>
            <a:ext cx="2510118" cy="1809750"/>
          </a:xfrm>
          <a:custGeom>
            <a:avLst/>
            <a:gdLst/>
            <a:ahLst/>
            <a:cxnLst/>
            <a:rect l="l" t="t" r="r" b="b"/>
            <a:pathLst>
              <a:path w="2844800" h="2051050">
                <a:moveTo>
                  <a:pt x="2844800" y="1757680"/>
                </a:moveTo>
                <a:lnTo>
                  <a:pt x="2357120" y="1757680"/>
                </a:lnTo>
                <a:lnTo>
                  <a:pt x="406400" y="1757680"/>
                </a:lnTo>
                <a:lnTo>
                  <a:pt x="0" y="1757680"/>
                </a:lnTo>
                <a:lnTo>
                  <a:pt x="0" y="2050630"/>
                </a:lnTo>
                <a:lnTo>
                  <a:pt x="406400" y="2050630"/>
                </a:lnTo>
                <a:lnTo>
                  <a:pt x="2357120" y="2050630"/>
                </a:lnTo>
                <a:lnTo>
                  <a:pt x="2844800" y="2050630"/>
                </a:lnTo>
                <a:lnTo>
                  <a:pt x="2844800" y="1757680"/>
                </a:lnTo>
                <a:close/>
              </a:path>
              <a:path w="2844800" h="2051050">
                <a:moveTo>
                  <a:pt x="2844800" y="1171790"/>
                </a:moveTo>
                <a:lnTo>
                  <a:pt x="2357120" y="1171790"/>
                </a:lnTo>
                <a:lnTo>
                  <a:pt x="406400" y="1171790"/>
                </a:lnTo>
                <a:lnTo>
                  <a:pt x="0" y="1171790"/>
                </a:lnTo>
                <a:lnTo>
                  <a:pt x="0" y="1464741"/>
                </a:lnTo>
                <a:lnTo>
                  <a:pt x="406400" y="1464741"/>
                </a:lnTo>
                <a:lnTo>
                  <a:pt x="2357120" y="1464741"/>
                </a:lnTo>
                <a:lnTo>
                  <a:pt x="2844800" y="1464741"/>
                </a:lnTo>
                <a:lnTo>
                  <a:pt x="2844800" y="1171790"/>
                </a:lnTo>
                <a:close/>
              </a:path>
              <a:path w="2844800" h="2051050">
                <a:moveTo>
                  <a:pt x="2844800" y="585901"/>
                </a:moveTo>
                <a:lnTo>
                  <a:pt x="2357120" y="585901"/>
                </a:lnTo>
                <a:lnTo>
                  <a:pt x="406400" y="585901"/>
                </a:lnTo>
                <a:lnTo>
                  <a:pt x="0" y="585901"/>
                </a:lnTo>
                <a:lnTo>
                  <a:pt x="0" y="878840"/>
                </a:lnTo>
                <a:lnTo>
                  <a:pt x="406400" y="878840"/>
                </a:lnTo>
                <a:lnTo>
                  <a:pt x="2357120" y="878840"/>
                </a:lnTo>
                <a:lnTo>
                  <a:pt x="2844800" y="878840"/>
                </a:lnTo>
                <a:lnTo>
                  <a:pt x="2844800" y="585901"/>
                </a:lnTo>
                <a:close/>
              </a:path>
              <a:path w="2844800" h="2051050">
                <a:moveTo>
                  <a:pt x="2844800" y="0"/>
                </a:moveTo>
                <a:lnTo>
                  <a:pt x="2357120" y="0"/>
                </a:lnTo>
                <a:lnTo>
                  <a:pt x="406400" y="0"/>
                </a:lnTo>
                <a:lnTo>
                  <a:pt x="0" y="0"/>
                </a:lnTo>
                <a:lnTo>
                  <a:pt x="0" y="292950"/>
                </a:lnTo>
                <a:lnTo>
                  <a:pt x="406400" y="292950"/>
                </a:lnTo>
                <a:lnTo>
                  <a:pt x="2357120" y="292950"/>
                </a:lnTo>
                <a:lnTo>
                  <a:pt x="2844800" y="292950"/>
                </a:lnTo>
                <a:lnTo>
                  <a:pt x="284480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7673788" y="4991861"/>
            <a:ext cx="2510118" cy="820271"/>
          </a:xfrm>
          <a:custGeom>
            <a:avLst/>
            <a:gdLst/>
            <a:ahLst/>
            <a:cxnLst/>
            <a:rect l="l" t="t" r="r" b="b"/>
            <a:pathLst>
              <a:path w="2844800" h="929640">
                <a:moveTo>
                  <a:pt x="2844800" y="636689"/>
                </a:moveTo>
                <a:lnTo>
                  <a:pt x="2357120" y="636689"/>
                </a:lnTo>
                <a:lnTo>
                  <a:pt x="406400" y="636689"/>
                </a:lnTo>
                <a:lnTo>
                  <a:pt x="0" y="636689"/>
                </a:lnTo>
                <a:lnTo>
                  <a:pt x="0" y="929640"/>
                </a:lnTo>
                <a:lnTo>
                  <a:pt x="406400" y="929640"/>
                </a:lnTo>
                <a:lnTo>
                  <a:pt x="2357120" y="929640"/>
                </a:lnTo>
                <a:lnTo>
                  <a:pt x="2844800" y="929640"/>
                </a:lnTo>
                <a:lnTo>
                  <a:pt x="2844800" y="636689"/>
                </a:lnTo>
                <a:close/>
              </a:path>
              <a:path w="2844800" h="929640">
                <a:moveTo>
                  <a:pt x="2844800" y="0"/>
                </a:moveTo>
                <a:lnTo>
                  <a:pt x="2357120" y="0"/>
                </a:lnTo>
                <a:lnTo>
                  <a:pt x="406400" y="0"/>
                </a:lnTo>
                <a:lnTo>
                  <a:pt x="0" y="0"/>
                </a:lnTo>
                <a:lnTo>
                  <a:pt x="0" y="318338"/>
                </a:lnTo>
                <a:lnTo>
                  <a:pt x="406400" y="318338"/>
                </a:lnTo>
                <a:lnTo>
                  <a:pt x="2357120" y="318338"/>
                </a:lnTo>
                <a:lnTo>
                  <a:pt x="2844800" y="318338"/>
                </a:lnTo>
                <a:lnTo>
                  <a:pt x="284480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 txBox="1"/>
          <p:nvPr/>
        </p:nvSpPr>
        <p:spPr>
          <a:xfrm>
            <a:off x="7873401" y="1866755"/>
            <a:ext cx="2110068" cy="1992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97"/>
              </a:lnSpc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1	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13" dirty="0">
                <a:latin typeface="Gill Sans MT"/>
                <a:cs typeface="Gill Sans MT"/>
              </a:rPr>
              <a:t>C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8" dirty="0">
                <a:latin typeface="Gill Sans MT"/>
                <a:cs typeface="Gill Sans MT"/>
              </a:rPr>
              <a:t>G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8" dirty="0">
                <a:latin typeface="Gill Sans MT"/>
                <a:cs typeface="Gill Sans MT"/>
              </a:rPr>
              <a:t>T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62" dirty="0">
                <a:latin typeface="Gill Sans MT"/>
                <a:cs typeface="Gill Sans MT"/>
              </a:rPr>
              <a:t>6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22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2	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318" dirty="0">
                <a:latin typeface="Gill Sans MT"/>
                <a:cs typeface="Gill Sans MT"/>
              </a:rPr>
              <a:t>13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84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3	</a:t>
            </a:r>
            <a:r>
              <a:rPr sz="1147" spc="-49" dirty="0">
                <a:latin typeface="Gill Sans MT"/>
                <a:cs typeface="Gill Sans MT"/>
              </a:rPr>
              <a:t>AGATTACC…	</a:t>
            </a:r>
            <a:r>
              <a:rPr sz="1147" dirty="0">
                <a:latin typeface="Gill Sans MT"/>
                <a:cs typeface="Gill Sans MT"/>
              </a:rPr>
              <a:t>8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79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4	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4" dirty="0">
                <a:latin typeface="Gill Sans MT"/>
                <a:cs typeface="Gill Sans MT"/>
              </a:rPr>
              <a:t>T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13" dirty="0">
                <a:latin typeface="Gill Sans MT"/>
                <a:cs typeface="Gill Sans MT"/>
              </a:rPr>
              <a:t>C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-18" dirty="0">
                <a:latin typeface="Gill Sans MT"/>
                <a:cs typeface="Gill Sans MT"/>
              </a:rPr>
              <a:t>G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4" dirty="0">
                <a:latin typeface="Gill Sans MT"/>
                <a:cs typeface="Gill Sans MT"/>
              </a:rPr>
              <a:t>T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62" dirty="0">
                <a:latin typeface="Gill Sans MT"/>
                <a:cs typeface="Gill Sans MT"/>
              </a:rPr>
              <a:t>3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27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5	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4" dirty="0">
                <a:latin typeface="Gill Sans MT"/>
                <a:cs typeface="Gill Sans MT"/>
              </a:rPr>
              <a:t>T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9" dirty="0">
                <a:latin typeface="Gill Sans MT"/>
                <a:cs typeface="Gill Sans MT"/>
              </a:rPr>
              <a:t>10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79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6	</a:t>
            </a:r>
            <a:r>
              <a:rPr sz="1147" spc="-13" dirty="0">
                <a:latin typeface="Gill Sans MT"/>
                <a:cs typeface="Gill Sans MT"/>
              </a:rPr>
              <a:t>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9" dirty="0">
                <a:latin typeface="Gill Sans MT"/>
                <a:cs typeface="Gill Sans MT"/>
              </a:rPr>
              <a:t>15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27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7	</a:t>
            </a:r>
            <a:r>
              <a:rPr sz="1147" spc="13" dirty="0">
                <a:latin typeface="Gill Sans MT"/>
                <a:cs typeface="Gill Sans MT"/>
              </a:rPr>
              <a:t>C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8" dirty="0">
                <a:latin typeface="Gill Sans MT"/>
                <a:cs typeface="Gill Sans MT"/>
              </a:rPr>
              <a:t>G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8" dirty="0">
                <a:latin typeface="Gill Sans MT"/>
                <a:cs typeface="Gill Sans MT"/>
              </a:rPr>
              <a:t>T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62" dirty="0">
                <a:latin typeface="Gill Sans MT"/>
                <a:cs typeface="Gill Sans MT"/>
              </a:rPr>
              <a:t>7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79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8	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318" dirty="0">
                <a:latin typeface="Gill Sans MT"/>
                <a:cs typeface="Gill Sans MT"/>
              </a:rPr>
              <a:t>14</a:t>
            </a:r>
            <a:endParaRPr sz="1147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2949" y="1012264"/>
            <a:ext cx="5072903" cy="19276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3953" indent="-322747">
              <a:lnSpc>
                <a:spcPts val="2744"/>
              </a:lnSpc>
              <a:spcBef>
                <a:spcPts val="88"/>
              </a:spcBef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2294" spc="-18" dirty="0">
                <a:latin typeface="Gill Sans MT"/>
                <a:cs typeface="Gill Sans MT"/>
              </a:rPr>
              <a:t>S</a:t>
            </a:r>
            <a:r>
              <a:rPr sz="2294" spc="-13" dirty="0">
                <a:latin typeface="Gill Sans MT"/>
                <a:cs typeface="Gill Sans MT"/>
              </a:rPr>
              <a:t>t</a:t>
            </a:r>
            <a:r>
              <a:rPr sz="2294" spc="-18" dirty="0">
                <a:latin typeface="Gill Sans MT"/>
                <a:cs typeface="Gill Sans MT"/>
              </a:rPr>
              <a:t>ra</a:t>
            </a:r>
            <a:r>
              <a:rPr sz="2294" spc="-13" dirty="0">
                <a:latin typeface="Gill Sans MT"/>
                <a:cs typeface="Gill Sans MT"/>
              </a:rPr>
              <a:t>t</a:t>
            </a:r>
            <a:r>
              <a:rPr sz="2294" spc="-18" dirty="0">
                <a:latin typeface="Gill Sans MT"/>
                <a:cs typeface="Gill Sans MT"/>
              </a:rPr>
              <a:t>e</a:t>
            </a:r>
            <a:r>
              <a:rPr sz="2294" spc="31" dirty="0">
                <a:latin typeface="Gill Sans MT"/>
                <a:cs typeface="Gill Sans MT"/>
              </a:rPr>
              <a:t>g</a:t>
            </a:r>
            <a:r>
              <a:rPr sz="2294" dirty="0">
                <a:latin typeface="Gill Sans MT"/>
                <a:cs typeface="Gill Sans MT"/>
              </a:rPr>
              <a:t>y</a:t>
            </a:r>
            <a:r>
              <a:rPr sz="2294" spc="-31" dirty="0">
                <a:latin typeface="Gill Sans MT"/>
                <a:cs typeface="Gill Sans MT"/>
              </a:rPr>
              <a:t> </a:t>
            </a:r>
            <a:r>
              <a:rPr sz="2294" spc="-18" dirty="0">
                <a:latin typeface="Gill Sans MT"/>
                <a:cs typeface="Gill Sans MT"/>
              </a:rPr>
              <a:t>2</a:t>
            </a:r>
            <a:r>
              <a:rPr sz="2294" dirty="0">
                <a:latin typeface="Gill Sans MT"/>
                <a:cs typeface="Gill Sans MT"/>
              </a:rPr>
              <a:t>:</a:t>
            </a:r>
            <a:r>
              <a:rPr sz="2294" spc="-247" dirty="0">
                <a:latin typeface="Gill Sans MT"/>
                <a:cs typeface="Gill Sans MT"/>
              </a:rPr>
              <a:t> </a:t>
            </a:r>
            <a:r>
              <a:rPr sz="2294" spc="-22" dirty="0">
                <a:latin typeface="Gill Sans MT"/>
                <a:cs typeface="Gill Sans MT"/>
              </a:rPr>
              <a:t>B</a:t>
            </a:r>
            <a:r>
              <a:rPr sz="2294" spc="-13" dirty="0">
                <a:latin typeface="Gill Sans MT"/>
                <a:cs typeface="Gill Sans MT"/>
              </a:rPr>
              <a:t>i</a:t>
            </a:r>
            <a:r>
              <a:rPr sz="2294" spc="-18" dirty="0">
                <a:latin typeface="Gill Sans MT"/>
                <a:cs typeface="Gill Sans MT"/>
              </a:rPr>
              <a:t>na</a:t>
            </a:r>
            <a:r>
              <a:rPr sz="2294" spc="53" dirty="0">
                <a:latin typeface="Gill Sans MT"/>
                <a:cs typeface="Gill Sans MT"/>
              </a:rPr>
              <a:t>r</a:t>
            </a:r>
            <a:r>
              <a:rPr sz="2294" dirty="0">
                <a:latin typeface="Gill Sans MT"/>
                <a:cs typeface="Gill Sans MT"/>
              </a:rPr>
              <a:t>y</a:t>
            </a:r>
            <a:r>
              <a:rPr sz="2294" spc="-31" dirty="0">
                <a:latin typeface="Gill Sans MT"/>
                <a:cs typeface="Gill Sans MT"/>
              </a:rPr>
              <a:t> </a:t>
            </a:r>
            <a:r>
              <a:rPr sz="2294" spc="-13" dirty="0">
                <a:latin typeface="Gill Sans MT"/>
                <a:cs typeface="Gill Sans MT"/>
              </a:rPr>
              <a:t>s</a:t>
            </a:r>
            <a:r>
              <a:rPr sz="2294" spc="-18" dirty="0">
                <a:latin typeface="Gill Sans MT"/>
                <a:cs typeface="Gill Sans MT"/>
              </a:rPr>
              <a:t>ea</a:t>
            </a:r>
            <a:r>
              <a:rPr sz="2294" spc="-71" dirty="0">
                <a:latin typeface="Gill Sans MT"/>
                <a:cs typeface="Gill Sans MT"/>
              </a:rPr>
              <a:t>r</a:t>
            </a:r>
            <a:r>
              <a:rPr sz="2294" spc="-18" dirty="0">
                <a:latin typeface="Gill Sans MT"/>
                <a:cs typeface="Gill Sans MT"/>
              </a:rPr>
              <a:t>c</a:t>
            </a:r>
            <a:r>
              <a:rPr sz="2294" dirty="0">
                <a:latin typeface="Gill Sans MT"/>
                <a:cs typeface="Gill Sans MT"/>
              </a:rPr>
              <a:t>h</a:t>
            </a:r>
            <a:endParaRPr sz="2294">
              <a:latin typeface="Gill Sans MT"/>
              <a:cs typeface="Gill Sans MT"/>
            </a:endParaRPr>
          </a:p>
          <a:p>
            <a:pPr marL="764282" lvl="1" indent="-322747">
              <a:lnSpc>
                <a:spcPts val="2003"/>
              </a:lnSpc>
              <a:buFont typeface="Arial"/>
              <a:buChar char="•"/>
              <a:tabLst>
                <a:tab pos="763722" algn="l"/>
                <a:tab pos="764282" algn="l"/>
              </a:tabLst>
            </a:pPr>
            <a:r>
              <a:rPr sz="1677" spc="-4" dirty="0">
                <a:latin typeface="Gill Sans MT"/>
                <a:cs typeface="Gill Sans MT"/>
              </a:rPr>
              <a:t>Compare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to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the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middle,</a:t>
            </a:r>
            <a:r>
              <a:rPr sz="1677" spc="-154" dirty="0">
                <a:latin typeface="Gill Sans MT"/>
                <a:cs typeface="Gill Sans MT"/>
              </a:rPr>
              <a:t> </a:t>
            </a:r>
            <a:r>
              <a:rPr sz="1677" spc="-4" dirty="0">
                <a:latin typeface="Gill Sans MT"/>
                <a:cs typeface="Gill Sans MT"/>
              </a:rPr>
              <a:t>refine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as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higher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or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spc="-4" dirty="0">
                <a:latin typeface="Gill Sans MT"/>
                <a:cs typeface="Gill Sans MT"/>
              </a:rPr>
              <a:t>lower</a:t>
            </a:r>
            <a:endParaRPr sz="1677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sz="1765">
              <a:latin typeface="Gill Sans MT"/>
              <a:cs typeface="Gill Sans MT"/>
            </a:endParaRPr>
          </a:p>
          <a:p>
            <a:pPr marL="333953" indent="-322747"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1677" spc="-4" dirty="0">
                <a:latin typeface="Gill Sans MT"/>
                <a:cs typeface="Gill Sans MT"/>
              </a:rPr>
              <a:t>Searching</a:t>
            </a:r>
            <a:r>
              <a:rPr sz="1677" spc="-18" dirty="0">
                <a:latin typeface="Gill Sans MT"/>
                <a:cs typeface="Gill Sans MT"/>
              </a:rPr>
              <a:t> </a:t>
            </a:r>
            <a:r>
              <a:rPr sz="1677" spc="-4" dirty="0">
                <a:latin typeface="Gill Sans MT"/>
                <a:cs typeface="Gill Sans MT"/>
              </a:rPr>
              <a:t>for</a:t>
            </a:r>
            <a:r>
              <a:rPr sz="1677" spc="-9" dirty="0">
                <a:latin typeface="Gill Sans MT"/>
                <a:cs typeface="Gill Sans MT"/>
              </a:rPr>
              <a:t> </a:t>
            </a:r>
            <a:r>
              <a:rPr sz="1677" spc="-44" dirty="0">
                <a:latin typeface="Gill Sans MT"/>
                <a:cs typeface="Gill Sans MT"/>
              </a:rPr>
              <a:t>GATTACA</a:t>
            </a:r>
            <a:endParaRPr sz="1677">
              <a:latin typeface="Gill Sans MT"/>
              <a:cs typeface="Gill Sans MT"/>
            </a:endParaRPr>
          </a:p>
          <a:p>
            <a:pPr marL="764282" lvl="1" indent="-322747">
              <a:spcBef>
                <a:spcPts val="44"/>
              </a:spcBef>
              <a:buFont typeface="Arial"/>
              <a:buChar char="•"/>
              <a:tabLst>
                <a:tab pos="763722" algn="l"/>
                <a:tab pos="764282" algn="l"/>
              </a:tabLst>
            </a:pPr>
            <a:r>
              <a:rPr sz="1677" spc="13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o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13" dirty="0">
                <a:latin typeface="Gill Sans MT"/>
                <a:cs typeface="Gill Sans MT"/>
              </a:rPr>
              <a:t>H</a:t>
            </a:r>
            <a:r>
              <a:rPr sz="1677" dirty="0">
                <a:latin typeface="Gill Sans MT"/>
                <a:cs typeface="Gill Sans MT"/>
              </a:rPr>
              <a:t>i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15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M</a:t>
            </a:r>
            <a:r>
              <a:rPr sz="1677" spc="4" dirty="0">
                <a:latin typeface="Gill Sans MT"/>
                <a:cs typeface="Gill Sans MT"/>
              </a:rPr>
              <a:t>i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(</a:t>
            </a:r>
            <a:r>
              <a:rPr sz="1677" spc="4" dirty="0">
                <a:latin typeface="Gill Sans MT"/>
                <a:cs typeface="Gill Sans MT"/>
              </a:rPr>
              <a:t>1+15</a:t>
            </a:r>
            <a:r>
              <a:rPr sz="1677" spc="9" dirty="0">
                <a:latin typeface="Gill Sans MT"/>
                <a:cs typeface="Gill Sans MT"/>
              </a:rPr>
              <a:t>)</a:t>
            </a:r>
            <a:r>
              <a:rPr sz="1677" spc="-4" dirty="0">
                <a:latin typeface="Gill Sans MT"/>
                <a:cs typeface="Gill Sans MT"/>
              </a:rPr>
              <a:t>/</a:t>
            </a:r>
            <a:r>
              <a:rPr sz="1677" dirty="0">
                <a:latin typeface="Gill Sans MT"/>
                <a:cs typeface="Gill Sans MT"/>
              </a:rPr>
              <a:t>2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8</a:t>
            </a:r>
            <a:endParaRPr sz="1677">
              <a:latin typeface="Gill Sans MT"/>
              <a:cs typeface="Gill Sans MT"/>
            </a:endParaRPr>
          </a:p>
          <a:p>
            <a:pPr marL="764282" lvl="1" indent="-322747">
              <a:lnSpc>
                <a:spcPts val="2007"/>
              </a:lnSpc>
              <a:spcBef>
                <a:spcPts val="106"/>
              </a:spcBef>
              <a:buFont typeface="Arial"/>
              <a:buChar char="•"/>
              <a:tabLst>
                <a:tab pos="763722" algn="l"/>
                <a:tab pos="764282" algn="l"/>
              </a:tabLst>
            </a:pPr>
            <a:r>
              <a:rPr sz="1677" dirty="0">
                <a:latin typeface="Gill Sans MT"/>
                <a:cs typeface="Gill Sans MT"/>
              </a:rPr>
              <a:t>Middle</a:t>
            </a:r>
            <a:r>
              <a:rPr sz="1677" spc="-4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 </a:t>
            </a:r>
            <a:r>
              <a:rPr sz="1677" spc="4" dirty="0">
                <a:latin typeface="Gill Sans MT"/>
                <a:cs typeface="Gill Sans MT"/>
              </a:rPr>
              <a:t>Suffix[8]</a:t>
            </a:r>
            <a:r>
              <a:rPr sz="1677" spc="-4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 </a:t>
            </a:r>
            <a:r>
              <a:rPr sz="1677" spc="4" dirty="0">
                <a:latin typeface="Gill Sans MT"/>
                <a:cs typeface="Gill Sans MT"/>
              </a:rPr>
              <a:t>CC</a:t>
            </a:r>
            <a:endParaRPr sz="1677">
              <a:latin typeface="Gill Sans MT"/>
              <a:cs typeface="Gill Sans MT"/>
            </a:endParaRPr>
          </a:p>
          <a:p>
            <a:pPr marL="1194611">
              <a:lnSpc>
                <a:spcPts val="2007"/>
              </a:lnSpc>
            </a:pPr>
            <a:r>
              <a:rPr sz="1677" spc="9" dirty="0">
                <a:latin typeface="Gill Sans MT"/>
                <a:cs typeface="Gill Sans MT"/>
              </a:rPr>
              <a:t>=</a:t>
            </a:r>
            <a:r>
              <a:rPr sz="1677" dirty="0">
                <a:latin typeface="Gill Sans MT"/>
                <a:cs typeface="Gill Sans MT"/>
              </a:rPr>
              <a:t>&gt;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Hi</a:t>
            </a:r>
            <a:r>
              <a:rPr sz="1677" dirty="0">
                <a:latin typeface="Gill Sans MT"/>
                <a:cs typeface="Gill Sans MT"/>
              </a:rPr>
              <a:t>g</a:t>
            </a:r>
            <a:r>
              <a:rPr sz="1677" spc="9" dirty="0">
                <a:latin typeface="Gill Sans MT"/>
                <a:cs typeface="Gill Sans MT"/>
              </a:rPr>
              <a:t>he</a:t>
            </a:r>
            <a:r>
              <a:rPr sz="1677" spc="71" dirty="0">
                <a:latin typeface="Gill Sans MT"/>
                <a:cs typeface="Gill Sans MT"/>
              </a:rPr>
              <a:t>r</a:t>
            </a:r>
            <a:r>
              <a:rPr sz="1677" dirty="0">
                <a:latin typeface="Gill Sans MT"/>
                <a:cs typeface="Gill Sans MT"/>
              </a:rPr>
              <a:t>:</a:t>
            </a:r>
            <a:r>
              <a:rPr sz="1677" spc="-159" dirty="0">
                <a:latin typeface="Gill Sans MT"/>
                <a:cs typeface="Gill Sans MT"/>
              </a:rPr>
              <a:t> </a:t>
            </a:r>
            <a:r>
              <a:rPr sz="1677" spc="13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o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M</a:t>
            </a:r>
            <a:r>
              <a:rPr sz="1677" spc="9" dirty="0">
                <a:latin typeface="Gill Sans MT"/>
                <a:cs typeface="Gill Sans MT"/>
              </a:rPr>
              <a:t>i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4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+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1</a:t>
            </a:r>
            <a:endParaRPr sz="1677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13255" y="3175000"/>
            <a:ext cx="3546662" cy="78236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3953" indent="-322747">
              <a:spcBef>
                <a:spcPts val="88"/>
              </a:spcBef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1677" spc="13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o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9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13" dirty="0">
                <a:latin typeface="Gill Sans MT"/>
                <a:cs typeface="Gill Sans MT"/>
              </a:rPr>
              <a:t>H</a:t>
            </a:r>
            <a:r>
              <a:rPr sz="1677" dirty="0">
                <a:latin typeface="Gill Sans MT"/>
                <a:cs typeface="Gill Sans MT"/>
              </a:rPr>
              <a:t>i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15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M</a:t>
            </a:r>
            <a:r>
              <a:rPr sz="1677" spc="4" dirty="0">
                <a:latin typeface="Gill Sans MT"/>
                <a:cs typeface="Gill Sans MT"/>
              </a:rPr>
              <a:t>i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(</a:t>
            </a:r>
            <a:r>
              <a:rPr sz="1677" spc="4" dirty="0">
                <a:latin typeface="Gill Sans MT"/>
                <a:cs typeface="Gill Sans MT"/>
              </a:rPr>
              <a:t>9+15</a:t>
            </a:r>
            <a:r>
              <a:rPr sz="1677" spc="9" dirty="0">
                <a:latin typeface="Gill Sans MT"/>
                <a:cs typeface="Gill Sans MT"/>
              </a:rPr>
              <a:t>)</a:t>
            </a:r>
            <a:r>
              <a:rPr sz="1677" spc="-4" dirty="0">
                <a:latin typeface="Gill Sans MT"/>
                <a:cs typeface="Gill Sans MT"/>
              </a:rPr>
              <a:t>/</a:t>
            </a:r>
            <a:r>
              <a:rPr sz="1677" dirty="0">
                <a:latin typeface="Gill Sans MT"/>
                <a:cs typeface="Gill Sans MT"/>
              </a:rPr>
              <a:t>2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</a:t>
            </a:r>
            <a:r>
              <a:rPr sz="1677" dirty="0">
                <a:latin typeface="Gill Sans MT"/>
                <a:cs typeface="Gill Sans MT"/>
              </a:rPr>
              <a:t>2</a:t>
            </a:r>
            <a:endParaRPr sz="1677">
              <a:latin typeface="Gill Sans MT"/>
              <a:cs typeface="Gill Sans MT"/>
            </a:endParaRPr>
          </a:p>
          <a:p>
            <a:pPr marL="333953" indent="-322747">
              <a:lnSpc>
                <a:spcPts val="2007"/>
              </a:lnSpc>
              <a:spcBef>
                <a:spcPts val="44"/>
              </a:spcBef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1677" spc="9" dirty="0">
                <a:latin typeface="Gill Sans MT"/>
                <a:cs typeface="Gill Sans MT"/>
              </a:rPr>
              <a:t>Mi</a:t>
            </a:r>
            <a:r>
              <a:rPr sz="1677" spc="-13" dirty="0">
                <a:latin typeface="Gill Sans MT"/>
                <a:cs typeface="Gill Sans MT"/>
              </a:rPr>
              <a:t>d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9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e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Suff</a:t>
            </a:r>
            <a:r>
              <a:rPr sz="1677" spc="9" dirty="0">
                <a:latin typeface="Gill Sans MT"/>
                <a:cs typeface="Gill Sans MT"/>
              </a:rPr>
              <a:t>i</a:t>
            </a:r>
            <a:r>
              <a:rPr sz="1677" spc="4" dirty="0">
                <a:latin typeface="Gill Sans MT"/>
                <a:cs typeface="Gill Sans MT"/>
              </a:rPr>
              <a:t>x[12</a:t>
            </a:r>
            <a:r>
              <a:rPr sz="1677" dirty="0">
                <a:latin typeface="Gill Sans MT"/>
                <a:cs typeface="Gill Sans MT"/>
              </a:rPr>
              <a:t>]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-199" dirty="0">
                <a:latin typeface="Gill Sans MT"/>
                <a:cs typeface="Gill Sans MT"/>
              </a:rPr>
              <a:t> </a:t>
            </a:r>
            <a:r>
              <a:rPr sz="1677" spc="-163" dirty="0">
                <a:latin typeface="Gill Sans MT"/>
                <a:cs typeface="Gill Sans MT"/>
              </a:rPr>
              <a:t>T</a:t>
            </a:r>
            <a:r>
              <a:rPr sz="1677" spc="-57" dirty="0">
                <a:latin typeface="Gill Sans MT"/>
                <a:cs typeface="Gill Sans MT"/>
              </a:rPr>
              <a:t>A</a:t>
            </a:r>
            <a:r>
              <a:rPr sz="1677" spc="13" dirty="0">
                <a:latin typeface="Gill Sans MT"/>
                <a:cs typeface="Gill Sans MT"/>
              </a:rPr>
              <a:t>C</a:t>
            </a:r>
            <a:r>
              <a:rPr sz="1677" dirty="0">
                <a:latin typeface="Gill Sans MT"/>
                <a:cs typeface="Gill Sans MT"/>
              </a:rPr>
              <a:t>C</a:t>
            </a:r>
            <a:endParaRPr sz="1677">
              <a:latin typeface="Gill Sans MT"/>
              <a:cs typeface="Gill Sans MT"/>
            </a:endParaRPr>
          </a:p>
          <a:p>
            <a:pPr marL="763722">
              <a:lnSpc>
                <a:spcPts val="2007"/>
              </a:lnSpc>
            </a:pPr>
            <a:r>
              <a:rPr sz="1677" spc="9" dirty="0">
                <a:latin typeface="Gill Sans MT"/>
                <a:cs typeface="Gill Sans MT"/>
              </a:rPr>
              <a:t>=</a:t>
            </a:r>
            <a:r>
              <a:rPr sz="1677" dirty="0">
                <a:latin typeface="Gill Sans MT"/>
                <a:cs typeface="Gill Sans MT"/>
              </a:rPr>
              <a:t>&gt;</a:t>
            </a:r>
            <a:r>
              <a:rPr sz="1677" spc="13" dirty="0">
                <a:latin typeface="Gill Sans MT"/>
                <a:cs typeface="Gill Sans MT"/>
              </a:rPr>
              <a:t> L</a:t>
            </a:r>
            <a:r>
              <a:rPr sz="1677" spc="-13" dirty="0">
                <a:latin typeface="Gill Sans MT"/>
                <a:cs typeface="Gill Sans MT"/>
              </a:rPr>
              <a:t>o</a:t>
            </a:r>
            <a:r>
              <a:rPr sz="1677" spc="-18" dirty="0">
                <a:latin typeface="Gill Sans MT"/>
                <a:cs typeface="Gill Sans MT"/>
              </a:rPr>
              <a:t>w</a:t>
            </a:r>
            <a:r>
              <a:rPr sz="1677" spc="9" dirty="0">
                <a:latin typeface="Gill Sans MT"/>
                <a:cs typeface="Gill Sans MT"/>
              </a:rPr>
              <a:t>e</a:t>
            </a:r>
            <a:r>
              <a:rPr sz="1677" spc="71" dirty="0">
                <a:latin typeface="Gill Sans MT"/>
                <a:cs typeface="Gill Sans MT"/>
              </a:rPr>
              <a:t>r</a:t>
            </a:r>
            <a:r>
              <a:rPr sz="1677" dirty="0">
                <a:latin typeface="Gill Sans MT"/>
                <a:cs typeface="Gill Sans MT"/>
              </a:rPr>
              <a:t>:</a:t>
            </a:r>
            <a:r>
              <a:rPr sz="1677" spc="-159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H</a:t>
            </a:r>
            <a:r>
              <a:rPr sz="1677" dirty="0">
                <a:latin typeface="Gill Sans MT"/>
                <a:cs typeface="Gill Sans MT"/>
              </a:rPr>
              <a:t>i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M</a:t>
            </a:r>
            <a:r>
              <a:rPr sz="1677" spc="9" dirty="0">
                <a:latin typeface="Gill Sans MT"/>
                <a:cs typeface="Gill Sans MT"/>
              </a:rPr>
              <a:t>i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-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1</a:t>
            </a:r>
            <a:endParaRPr sz="1677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13255" y="4205941"/>
            <a:ext cx="172346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3953" indent="-322747">
              <a:spcBef>
                <a:spcPts val="88"/>
              </a:spcBef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1677" spc="13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o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9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13" dirty="0">
                <a:latin typeface="Gill Sans MT"/>
                <a:cs typeface="Gill Sans MT"/>
              </a:rPr>
              <a:t>H</a:t>
            </a:r>
            <a:r>
              <a:rPr sz="1677" dirty="0">
                <a:latin typeface="Gill Sans MT"/>
                <a:cs typeface="Gill Sans MT"/>
              </a:rPr>
              <a:t>i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11</a:t>
            </a:r>
            <a:r>
              <a:rPr sz="1677" dirty="0">
                <a:latin typeface="Gill Sans MT"/>
                <a:cs typeface="Gill Sans MT"/>
              </a:rPr>
              <a:t>;</a:t>
            </a:r>
            <a:endParaRPr sz="1677">
              <a:latin typeface="Gill Sans MT"/>
              <a:cs typeface="Gill Sans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276353" y="1807882"/>
            <a:ext cx="2951069" cy="2278716"/>
            <a:chOff x="6366933" y="2048932"/>
            <a:chExt cx="3344545" cy="258254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73333" y="2048932"/>
              <a:ext cx="2937932" cy="23960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817360" y="2070947"/>
              <a:ext cx="2844800" cy="2303145"/>
            </a:xfrm>
            <a:custGeom>
              <a:avLst/>
              <a:gdLst/>
              <a:ahLst/>
              <a:cxnLst/>
              <a:rect l="l" t="t" r="r" b="b"/>
              <a:pathLst>
                <a:path w="2844800" h="2303145">
                  <a:moveTo>
                    <a:pt x="2844800" y="0"/>
                  </a:moveTo>
                  <a:lnTo>
                    <a:pt x="0" y="0"/>
                  </a:lnTo>
                  <a:lnTo>
                    <a:pt x="0" y="2302932"/>
                  </a:lnTo>
                  <a:lnTo>
                    <a:pt x="2844800" y="2302932"/>
                  </a:lnTo>
                  <a:lnTo>
                    <a:pt x="2844800" y="0"/>
                  </a:lnTo>
                  <a:close/>
                </a:path>
              </a:pathLst>
            </a:custGeom>
            <a:solidFill>
              <a:srgbClr val="7F7F7F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6933" y="4301067"/>
              <a:ext cx="457200" cy="3302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0866" y="4379676"/>
              <a:ext cx="243997" cy="125765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7261412" y="4579471"/>
            <a:ext cx="2966197" cy="1277471"/>
            <a:chOff x="6350000" y="5190067"/>
            <a:chExt cx="3361690" cy="144780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3332" y="5325534"/>
              <a:ext cx="2937932" cy="131233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17359" y="5349239"/>
              <a:ext cx="2844800" cy="1219200"/>
            </a:xfrm>
            <a:custGeom>
              <a:avLst/>
              <a:gdLst/>
              <a:ahLst/>
              <a:cxnLst/>
              <a:rect l="l" t="t" r="r" b="b"/>
              <a:pathLst>
                <a:path w="2844800" h="1219200">
                  <a:moveTo>
                    <a:pt x="284480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2844800" y="1219200"/>
                  </a:lnTo>
                  <a:lnTo>
                    <a:pt x="2844800" y="0"/>
                  </a:lnTo>
                  <a:close/>
                </a:path>
              </a:pathLst>
            </a:custGeom>
            <a:solidFill>
              <a:srgbClr val="7F7F7F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0000" y="5190067"/>
              <a:ext cx="457200" cy="33866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93933" y="5273756"/>
              <a:ext cx="243996" cy="125765"/>
            </a:xfrm>
            <a:prstGeom prst="rect">
              <a:avLst/>
            </a:prstGeom>
          </p:spPr>
        </p:pic>
      </p:grp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7667811" y="1558364"/>
          <a:ext cx="2510118" cy="42447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1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8296"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#</a:t>
                      </a:r>
                      <a:endParaRPr sz="1100">
                        <a:latin typeface="Gill Sans MT Bold"/>
                        <a:cs typeface="Gill Sans MT Bold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b="1" spc="-15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Sequence</a:t>
                      </a:r>
                      <a:endParaRPr sz="1100">
                        <a:latin typeface="Gill Sans MT Bold"/>
                        <a:cs typeface="Gill Sans MT Bold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b="1" spc="-110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P</a:t>
                      </a:r>
                      <a:r>
                        <a:rPr sz="1100" b="1" spc="-15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o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s</a:t>
                      </a:r>
                      <a:endParaRPr sz="1100">
                        <a:latin typeface="Gill Sans MT Bold"/>
                        <a:cs typeface="Gill Sans MT Bold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9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60" dirty="0">
                          <a:latin typeface="Gill Sans MT"/>
                          <a:cs typeface="Gill Sans MT"/>
                        </a:rPr>
                        <a:t>GATTACAGATTACC…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2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10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55" dirty="0">
                          <a:latin typeface="Gill Sans MT"/>
                          <a:cs typeface="Gill Sans MT"/>
                        </a:rPr>
                        <a:t>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9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11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60" dirty="0">
                          <a:latin typeface="Gill Sans MT"/>
                          <a:cs typeface="Gill Sans MT"/>
                        </a:rPr>
                        <a:t>TACAGATTACC…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5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36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7801685" y="4750402"/>
            <a:ext cx="2428535" cy="1029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97"/>
              </a:lnSpc>
              <a:tabLst>
                <a:tab pos="316583" algn="l"/>
                <a:tab pos="2037898" algn="l"/>
              </a:tabLst>
            </a:pPr>
            <a:r>
              <a:rPr sz="1147" spc="-9" dirty="0">
                <a:latin typeface="Gill Sans MT"/>
                <a:cs typeface="Gill Sans MT"/>
              </a:rPr>
              <a:t>1</a:t>
            </a:r>
            <a:r>
              <a:rPr sz="1147" dirty="0">
                <a:latin typeface="Gill Sans MT"/>
                <a:cs typeface="Gill Sans MT"/>
              </a:rPr>
              <a:t>2	</a:t>
            </a:r>
            <a:r>
              <a:rPr sz="1147" spc="-124" dirty="0">
                <a:latin typeface="Gill Sans MT"/>
                <a:cs typeface="Gill Sans MT"/>
              </a:rPr>
              <a:t>T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9" dirty="0">
                <a:latin typeface="Gill Sans MT"/>
                <a:cs typeface="Gill Sans MT"/>
              </a:rPr>
              <a:t>12</a:t>
            </a:r>
            <a:endParaRPr sz="1147" dirty="0">
              <a:latin typeface="Gill Sans MT"/>
              <a:cs typeface="Gill Sans MT"/>
            </a:endParaRPr>
          </a:p>
          <a:p>
            <a:pPr>
              <a:spcBef>
                <a:spcPts val="855"/>
              </a:spcBef>
              <a:tabLst>
                <a:tab pos="316583" algn="l"/>
                <a:tab pos="2037898" algn="l"/>
              </a:tabLst>
            </a:pPr>
            <a:r>
              <a:rPr sz="1147" spc="-4" dirty="0">
                <a:latin typeface="Gill Sans MT"/>
                <a:cs typeface="Gill Sans MT"/>
              </a:rPr>
              <a:t>13	</a:t>
            </a:r>
            <a:r>
              <a:rPr sz="1147" spc="-53" dirty="0">
                <a:latin typeface="Gill Sans MT"/>
                <a:cs typeface="Gill Sans MT"/>
              </a:rPr>
              <a:t>TGATTACAGATTACC…	</a:t>
            </a:r>
            <a:r>
              <a:rPr sz="1147" dirty="0">
                <a:latin typeface="Gill Sans MT"/>
                <a:cs typeface="Gill Sans MT"/>
              </a:rPr>
              <a:t>1</a:t>
            </a:r>
          </a:p>
          <a:p>
            <a:pPr>
              <a:spcBef>
                <a:spcPts val="860"/>
              </a:spcBef>
              <a:tabLst>
                <a:tab pos="316583" algn="l"/>
                <a:tab pos="2037898" algn="l"/>
              </a:tabLst>
            </a:pPr>
            <a:r>
              <a:rPr sz="1147" spc="-9" dirty="0">
                <a:latin typeface="Gill Sans MT"/>
                <a:cs typeface="Gill Sans MT"/>
              </a:rPr>
              <a:t>1</a:t>
            </a:r>
            <a:r>
              <a:rPr sz="1147" dirty="0">
                <a:latin typeface="Gill Sans MT"/>
                <a:cs typeface="Gill Sans MT"/>
              </a:rPr>
              <a:t>4	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8" dirty="0">
                <a:latin typeface="Gill Sans MT"/>
                <a:cs typeface="Gill Sans MT"/>
              </a:rPr>
              <a:t>T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13" dirty="0">
                <a:latin typeface="Gill Sans MT"/>
                <a:cs typeface="Gill Sans MT"/>
              </a:rPr>
              <a:t>C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-18" dirty="0">
                <a:latin typeface="Gill Sans MT"/>
                <a:cs typeface="Gill Sans MT"/>
              </a:rPr>
              <a:t>G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8" dirty="0">
                <a:latin typeface="Gill Sans MT"/>
                <a:cs typeface="Gill Sans MT"/>
              </a:rPr>
              <a:t>T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62" dirty="0">
                <a:latin typeface="Gill Sans MT"/>
                <a:cs typeface="Gill Sans MT"/>
              </a:rPr>
              <a:t>4</a:t>
            </a:r>
            <a:endParaRPr sz="1147" dirty="0">
              <a:latin typeface="Gill Sans MT"/>
              <a:cs typeface="Gill Sans MT"/>
            </a:endParaRPr>
          </a:p>
          <a:p>
            <a:pPr>
              <a:spcBef>
                <a:spcPts val="799"/>
              </a:spcBef>
              <a:tabLst>
                <a:tab pos="316583" algn="l"/>
                <a:tab pos="2037898" algn="l"/>
              </a:tabLst>
            </a:pPr>
            <a:r>
              <a:rPr sz="1147" spc="-9" dirty="0">
                <a:latin typeface="Gill Sans MT"/>
                <a:cs typeface="Gill Sans MT"/>
              </a:rPr>
              <a:t>1</a:t>
            </a:r>
            <a:r>
              <a:rPr sz="1147" dirty="0">
                <a:latin typeface="Gill Sans MT"/>
                <a:cs typeface="Gill Sans MT"/>
              </a:rPr>
              <a:t>5	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8" dirty="0">
                <a:latin typeface="Gill Sans MT"/>
                <a:cs typeface="Gill Sans MT"/>
              </a:rPr>
              <a:t>T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9" dirty="0">
                <a:latin typeface="Gill Sans MT"/>
                <a:cs typeface="Gill Sans MT"/>
              </a:rPr>
              <a:t>11</a:t>
            </a:r>
            <a:endParaRPr sz="1147" dirty="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261562" y="3600823"/>
            <a:ext cx="261657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9" dirty="0">
                <a:latin typeface="Arial"/>
                <a:cs typeface="Arial"/>
              </a:rPr>
              <a:t>Lo</a:t>
            </a:r>
            <a:endParaRPr sz="1677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46620" y="4400176"/>
            <a:ext cx="226919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9" dirty="0">
                <a:latin typeface="Arial"/>
                <a:cs typeface="Arial"/>
              </a:rPr>
              <a:t>Hi</a:t>
            </a:r>
            <a:endParaRPr sz="167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673788" y="1822826"/>
            <a:ext cx="2510118" cy="1809750"/>
          </a:xfrm>
          <a:custGeom>
            <a:avLst/>
            <a:gdLst/>
            <a:ahLst/>
            <a:cxnLst/>
            <a:rect l="l" t="t" r="r" b="b"/>
            <a:pathLst>
              <a:path w="2844800" h="2051050">
                <a:moveTo>
                  <a:pt x="2844800" y="1757680"/>
                </a:moveTo>
                <a:lnTo>
                  <a:pt x="2357120" y="1757680"/>
                </a:lnTo>
                <a:lnTo>
                  <a:pt x="406400" y="1757680"/>
                </a:lnTo>
                <a:lnTo>
                  <a:pt x="0" y="1757680"/>
                </a:lnTo>
                <a:lnTo>
                  <a:pt x="0" y="2050630"/>
                </a:lnTo>
                <a:lnTo>
                  <a:pt x="406400" y="2050630"/>
                </a:lnTo>
                <a:lnTo>
                  <a:pt x="2357120" y="2050630"/>
                </a:lnTo>
                <a:lnTo>
                  <a:pt x="2844800" y="2050630"/>
                </a:lnTo>
                <a:lnTo>
                  <a:pt x="2844800" y="1757680"/>
                </a:lnTo>
                <a:close/>
              </a:path>
              <a:path w="2844800" h="2051050">
                <a:moveTo>
                  <a:pt x="2844800" y="1171790"/>
                </a:moveTo>
                <a:lnTo>
                  <a:pt x="2357120" y="1171790"/>
                </a:lnTo>
                <a:lnTo>
                  <a:pt x="406400" y="1171790"/>
                </a:lnTo>
                <a:lnTo>
                  <a:pt x="0" y="1171790"/>
                </a:lnTo>
                <a:lnTo>
                  <a:pt x="0" y="1464741"/>
                </a:lnTo>
                <a:lnTo>
                  <a:pt x="406400" y="1464741"/>
                </a:lnTo>
                <a:lnTo>
                  <a:pt x="2357120" y="1464741"/>
                </a:lnTo>
                <a:lnTo>
                  <a:pt x="2844800" y="1464741"/>
                </a:lnTo>
                <a:lnTo>
                  <a:pt x="2844800" y="1171790"/>
                </a:lnTo>
                <a:close/>
              </a:path>
              <a:path w="2844800" h="2051050">
                <a:moveTo>
                  <a:pt x="2844800" y="585901"/>
                </a:moveTo>
                <a:lnTo>
                  <a:pt x="2357120" y="585901"/>
                </a:lnTo>
                <a:lnTo>
                  <a:pt x="406400" y="585901"/>
                </a:lnTo>
                <a:lnTo>
                  <a:pt x="0" y="585901"/>
                </a:lnTo>
                <a:lnTo>
                  <a:pt x="0" y="878840"/>
                </a:lnTo>
                <a:lnTo>
                  <a:pt x="406400" y="878840"/>
                </a:lnTo>
                <a:lnTo>
                  <a:pt x="2357120" y="878840"/>
                </a:lnTo>
                <a:lnTo>
                  <a:pt x="2844800" y="878840"/>
                </a:lnTo>
                <a:lnTo>
                  <a:pt x="2844800" y="585901"/>
                </a:lnTo>
                <a:close/>
              </a:path>
              <a:path w="2844800" h="2051050">
                <a:moveTo>
                  <a:pt x="2844800" y="0"/>
                </a:moveTo>
                <a:lnTo>
                  <a:pt x="2357120" y="0"/>
                </a:lnTo>
                <a:lnTo>
                  <a:pt x="406400" y="0"/>
                </a:lnTo>
                <a:lnTo>
                  <a:pt x="0" y="0"/>
                </a:lnTo>
                <a:lnTo>
                  <a:pt x="0" y="292950"/>
                </a:lnTo>
                <a:lnTo>
                  <a:pt x="406400" y="292950"/>
                </a:lnTo>
                <a:lnTo>
                  <a:pt x="2357120" y="292950"/>
                </a:lnTo>
                <a:lnTo>
                  <a:pt x="2844800" y="292950"/>
                </a:lnTo>
                <a:lnTo>
                  <a:pt x="284480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7673788" y="4991861"/>
            <a:ext cx="2510118" cy="820271"/>
          </a:xfrm>
          <a:custGeom>
            <a:avLst/>
            <a:gdLst/>
            <a:ahLst/>
            <a:cxnLst/>
            <a:rect l="l" t="t" r="r" b="b"/>
            <a:pathLst>
              <a:path w="2844800" h="929640">
                <a:moveTo>
                  <a:pt x="2844800" y="636689"/>
                </a:moveTo>
                <a:lnTo>
                  <a:pt x="2357120" y="636689"/>
                </a:lnTo>
                <a:lnTo>
                  <a:pt x="406400" y="636689"/>
                </a:lnTo>
                <a:lnTo>
                  <a:pt x="0" y="636689"/>
                </a:lnTo>
                <a:lnTo>
                  <a:pt x="0" y="929640"/>
                </a:lnTo>
                <a:lnTo>
                  <a:pt x="406400" y="929640"/>
                </a:lnTo>
                <a:lnTo>
                  <a:pt x="2357120" y="929640"/>
                </a:lnTo>
                <a:lnTo>
                  <a:pt x="2844800" y="929640"/>
                </a:lnTo>
                <a:lnTo>
                  <a:pt x="2844800" y="636689"/>
                </a:lnTo>
                <a:close/>
              </a:path>
              <a:path w="2844800" h="929640">
                <a:moveTo>
                  <a:pt x="2844800" y="0"/>
                </a:moveTo>
                <a:lnTo>
                  <a:pt x="2357120" y="0"/>
                </a:lnTo>
                <a:lnTo>
                  <a:pt x="406400" y="0"/>
                </a:lnTo>
                <a:lnTo>
                  <a:pt x="0" y="0"/>
                </a:lnTo>
                <a:lnTo>
                  <a:pt x="0" y="318338"/>
                </a:lnTo>
                <a:lnTo>
                  <a:pt x="406400" y="318338"/>
                </a:lnTo>
                <a:lnTo>
                  <a:pt x="2357120" y="318338"/>
                </a:lnTo>
                <a:lnTo>
                  <a:pt x="2844800" y="318338"/>
                </a:lnTo>
                <a:lnTo>
                  <a:pt x="284480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5"/>
          <p:cNvSpPr txBox="1"/>
          <p:nvPr/>
        </p:nvSpPr>
        <p:spPr>
          <a:xfrm>
            <a:off x="7873401" y="1866755"/>
            <a:ext cx="2110068" cy="1992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97"/>
              </a:lnSpc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1	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13" dirty="0">
                <a:latin typeface="Gill Sans MT"/>
                <a:cs typeface="Gill Sans MT"/>
              </a:rPr>
              <a:t>C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8" dirty="0">
                <a:latin typeface="Gill Sans MT"/>
                <a:cs typeface="Gill Sans MT"/>
              </a:rPr>
              <a:t>G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8" dirty="0">
                <a:latin typeface="Gill Sans MT"/>
                <a:cs typeface="Gill Sans MT"/>
              </a:rPr>
              <a:t>T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62" dirty="0">
                <a:latin typeface="Gill Sans MT"/>
                <a:cs typeface="Gill Sans MT"/>
              </a:rPr>
              <a:t>6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22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2	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318" dirty="0">
                <a:latin typeface="Gill Sans MT"/>
                <a:cs typeface="Gill Sans MT"/>
              </a:rPr>
              <a:t>13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84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3	</a:t>
            </a:r>
            <a:r>
              <a:rPr sz="1147" spc="-49" dirty="0">
                <a:latin typeface="Gill Sans MT"/>
                <a:cs typeface="Gill Sans MT"/>
              </a:rPr>
              <a:t>AGATTACC…	</a:t>
            </a:r>
            <a:r>
              <a:rPr sz="1147" dirty="0">
                <a:latin typeface="Gill Sans MT"/>
                <a:cs typeface="Gill Sans MT"/>
              </a:rPr>
              <a:t>8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79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4	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4" dirty="0">
                <a:latin typeface="Gill Sans MT"/>
                <a:cs typeface="Gill Sans MT"/>
              </a:rPr>
              <a:t>T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13" dirty="0">
                <a:latin typeface="Gill Sans MT"/>
                <a:cs typeface="Gill Sans MT"/>
              </a:rPr>
              <a:t>C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-18" dirty="0">
                <a:latin typeface="Gill Sans MT"/>
                <a:cs typeface="Gill Sans MT"/>
              </a:rPr>
              <a:t>G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4" dirty="0">
                <a:latin typeface="Gill Sans MT"/>
                <a:cs typeface="Gill Sans MT"/>
              </a:rPr>
              <a:t>T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62" dirty="0">
                <a:latin typeface="Gill Sans MT"/>
                <a:cs typeface="Gill Sans MT"/>
              </a:rPr>
              <a:t>3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27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5	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4" dirty="0">
                <a:latin typeface="Gill Sans MT"/>
                <a:cs typeface="Gill Sans MT"/>
              </a:rPr>
              <a:t>T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9" dirty="0">
                <a:latin typeface="Gill Sans MT"/>
                <a:cs typeface="Gill Sans MT"/>
              </a:rPr>
              <a:t>10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79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6	</a:t>
            </a:r>
            <a:r>
              <a:rPr sz="1147" spc="-13" dirty="0">
                <a:latin typeface="Gill Sans MT"/>
                <a:cs typeface="Gill Sans MT"/>
              </a:rPr>
              <a:t>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9" dirty="0">
                <a:latin typeface="Gill Sans MT"/>
                <a:cs typeface="Gill Sans MT"/>
              </a:rPr>
              <a:t>15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27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7	</a:t>
            </a:r>
            <a:r>
              <a:rPr sz="1147" spc="13" dirty="0">
                <a:latin typeface="Gill Sans MT"/>
                <a:cs typeface="Gill Sans MT"/>
              </a:rPr>
              <a:t>C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8" dirty="0">
                <a:latin typeface="Gill Sans MT"/>
                <a:cs typeface="Gill Sans MT"/>
              </a:rPr>
              <a:t>G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8" dirty="0">
                <a:latin typeface="Gill Sans MT"/>
                <a:cs typeface="Gill Sans MT"/>
              </a:rPr>
              <a:t>T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62" dirty="0">
                <a:latin typeface="Gill Sans MT"/>
                <a:cs typeface="Gill Sans MT"/>
              </a:rPr>
              <a:t>7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79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8	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318" dirty="0">
                <a:latin typeface="Gill Sans MT"/>
                <a:cs typeface="Gill Sans MT"/>
              </a:rPr>
              <a:t>14</a:t>
            </a:r>
            <a:endParaRPr sz="1147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2949" y="1012264"/>
            <a:ext cx="5072903" cy="19276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3953" indent="-322747">
              <a:lnSpc>
                <a:spcPts val="2744"/>
              </a:lnSpc>
              <a:spcBef>
                <a:spcPts val="88"/>
              </a:spcBef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2294" spc="-18" dirty="0">
                <a:latin typeface="Gill Sans MT"/>
                <a:cs typeface="Gill Sans MT"/>
              </a:rPr>
              <a:t>S</a:t>
            </a:r>
            <a:r>
              <a:rPr sz="2294" spc="-13" dirty="0">
                <a:latin typeface="Gill Sans MT"/>
                <a:cs typeface="Gill Sans MT"/>
              </a:rPr>
              <a:t>t</a:t>
            </a:r>
            <a:r>
              <a:rPr sz="2294" spc="-18" dirty="0">
                <a:latin typeface="Gill Sans MT"/>
                <a:cs typeface="Gill Sans MT"/>
              </a:rPr>
              <a:t>ra</a:t>
            </a:r>
            <a:r>
              <a:rPr sz="2294" spc="-13" dirty="0">
                <a:latin typeface="Gill Sans MT"/>
                <a:cs typeface="Gill Sans MT"/>
              </a:rPr>
              <a:t>t</a:t>
            </a:r>
            <a:r>
              <a:rPr sz="2294" spc="-18" dirty="0">
                <a:latin typeface="Gill Sans MT"/>
                <a:cs typeface="Gill Sans MT"/>
              </a:rPr>
              <a:t>e</a:t>
            </a:r>
            <a:r>
              <a:rPr sz="2294" spc="31" dirty="0">
                <a:latin typeface="Gill Sans MT"/>
                <a:cs typeface="Gill Sans MT"/>
              </a:rPr>
              <a:t>g</a:t>
            </a:r>
            <a:r>
              <a:rPr sz="2294" dirty="0">
                <a:latin typeface="Gill Sans MT"/>
                <a:cs typeface="Gill Sans MT"/>
              </a:rPr>
              <a:t>y</a:t>
            </a:r>
            <a:r>
              <a:rPr sz="2294" spc="-31" dirty="0">
                <a:latin typeface="Gill Sans MT"/>
                <a:cs typeface="Gill Sans MT"/>
              </a:rPr>
              <a:t> </a:t>
            </a:r>
            <a:r>
              <a:rPr sz="2294" spc="-18" dirty="0">
                <a:latin typeface="Gill Sans MT"/>
                <a:cs typeface="Gill Sans MT"/>
              </a:rPr>
              <a:t>2</a:t>
            </a:r>
            <a:r>
              <a:rPr sz="2294" dirty="0">
                <a:latin typeface="Gill Sans MT"/>
                <a:cs typeface="Gill Sans MT"/>
              </a:rPr>
              <a:t>:</a:t>
            </a:r>
            <a:r>
              <a:rPr sz="2294" spc="-247" dirty="0">
                <a:latin typeface="Gill Sans MT"/>
                <a:cs typeface="Gill Sans MT"/>
              </a:rPr>
              <a:t> </a:t>
            </a:r>
            <a:r>
              <a:rPr sz="2294" spc="-22" dirty="0">
                <a:latin typeface="Gill Sans MT"/>
                <a:cs typeface="Gill Sans MT"/>
              </a:rPr>
              <a:t>B</a:t>
            </a:r>
            <a:r>
              <a:rPr sz="2294" spc="-13" dirty="0">
                <a:latin typeface="Gill Sans MT"/>
                <a:cs typeface="Gill Sans MT"/>
              </a:rPr>
              <a:t>i</a:t>
            </a:r>
            <a:r>
              <a:rPr sz="2294" spc="-18" dirty="0">
                <a:latin typeface="Gill Sans MT"/>
                <a:cs typeface="Gill Sans MT"/>
              </a:rPr>
              <a:t>na</a:t>
            </a:r>
            <a:r>
              <a:rPr sz="2294" spc="53" dirty="0">
                <a:latin typeface="Gill Sans MT"/>
                <a:cs typeface="Gill Sans MT"/>
              </a:rPr>
              <a:t>r</a:t>
            </a:r>
            <a:r>
              <a:rPr sz="2294" dirty="0">
                <a:latin typeface="Gill Sans MT"/>
                <a:cs typeface="Gill Sans MT"/>
              </a:rPr>
              <a:t>y</a:t>
            </a:r>
            <a:r>
              <a:rPr sz="2294" spc="-31" dirty="0">
                <a:latin typeface="Gill Sans MT"/>
                <a:cs typeface="Gill Sans MT"/>
              </a:rPr>
              <a:t> </a:t>
            </a:r>
            <a:r>
              <a:rPr sz="2294" spc="-13" dirty="0">
                <a:latin typeface="Gill Sans MT"/>
                <a:cs typeface="Gill Sans MT"/>
              </a:rPr>
              <a:t>s</a:t>
            </a:r>
            <a:r>
              <a:rPr sz="2294" spc="-18" dirty="0">
                <a:latin typeface="Gill Sans MT"/>
                <a:cs typeface="Gill Sans MT"/>
              </a:rPr>
              <a:t>ea</a:t>
            </a:r>
            <a:r>
              <a:rPr sz="2294" spc="-71" dirty="0">
                <a:latin typeface="Gill Sans MT"/>
                <a:cs typeface="Gill Sans MT"/>
              </a:rPr>
              <a:t>r</a:t>
            </a:r>
            <a:r>
              <a:rPr sz="2294" spc="-18" dirty="0">
                <a:latin typeface="Gill Sans MT"/>
                <a:cs typeface="Gill Sans MT"/>
              </a:rPr>
              <a:t>c</a:t>
            </a:r>
            <a:r>
              <a:rPr sz="2294" dirty="0">
                <a:latin typeface="Gill Sans MT"/>
                <a:cs typeface="Gill Sans MT"/>
              </a:rPr>
              <a:t>h</a:t>
            </a:r>
            <a:endParaRPr sz="2294">
              <a:latin typeface="Gill Sans MT"/>
              <a:cs typeface="Gill Sans MT"/>
            </a:endParaRPr>
          </a:p>
          <a:p>
            <a:pPr marL="764282" lvl="1" indent="-322747">
              <a:lnSpc>
                <a:spcPts val="2003"/>
              </a:lnSpc>
              <a:buFont typeface="Arial"/>
              <a:buChar char="•"/>
              <a:tabLst>
                <a:tab pos="763722" algn="l"/>
                <a:tab pos="764282" algn="l"/>
              </a:tabLst>
            </a:pPr>
            <a:r>
              <a:rPr sz="1677" spc="-4" dirty="0">
                <a:latin typeface="Gill Sans MT"/>
                <a:cs typeface="Gill Sans MT"/>
              </a:rPr>
              <a:t>Compare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to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the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middle,</a:t>
            </a:r>
            <a:r>
              <a:rPr sz="1677" spc="-154" dirty="0">
                <a:latin typeface="Gill Sans MT"/>
                <a:cs typeface="Gill Sans MT"/>
              </a:rPr>
              <a:t> </a:t>
            </a:r>
            <a:r>
              <a:rPr sz="1677" spc="-4" dirty="0">
                <a:latin typeface="Gill Sans MT"/>
                <a:cs typeface="Gill Sans MT"/>
              </a:rPr>
              <a:t>refine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as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higher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or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spc="-4" dirty="0">
                <a:latin typeface="Gill Sans MT"/>
                <a:cs typeface="Gill Sans MT"/>
              </a:rPr>
              <a:t>lower</a:t>
            </a:r>
            <a:endParaRPr sz="1677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sz="1765">
              <a:latin typeface="Gill Sans MT"/>
              <a:cs typeface="Gill Sans MT"/>
            </a:endParaRPr>
          </a:p>
          <a:p>
            <a:pPr marL="333953" indent="-322747"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1677" spc="-4" dirty="0">
                <a:latin typeface="Gill Sans MT"/>
                <a:cs typeface="Gill Sans MT"/>
              </a:rPr>
              <a:t>Searching</a:t>
            </a:r>
            <a:r>
              <a:rPr sz="1677" spc="-18" dirty="0">
                <a:latin typeface="Gill Sans MT"/>
                <a:cs typeface="Gill Sans MT"/>
              </a:rPr>
              <a:t> </a:t>
            </a:r>
            <a:r>
              <a:rPr sz="1677" spc="-4" dirty="0">
                <a:latin typeface="Gill Sans MT"/>
                <a:cs typeface="Gill Sans MT"/>
              </a:rPr>
              <a:t>for</a:t>
            </a:r>
            <a:r>
              <a:rPr sz="1677" spc="-9" dirty="0">
                <a:latin typeface="Gill Sans MT"/>
                <a:cs typeface="Gill Sans MT"/>
              </a:rPr>
              <a:t> </a:t>
            </a:r>
            <a:r>
              <a:rPr sz="1677" spc="-44" dirty="0">
                <a:latin typeface="Gill Sans MT"/>
                <a:cs typeface="Gill Sans MT"/>
              </a:rPr>
              <a:t>GATTACA</a:t>
            </a:r>
            <a:endParaRPr sz="1677">
              <a:latin typeface="Gill Sans MT"/>
              <a:cs typeface="Gill Sans MT"/>
            </a:endParaRPr>
          </a:p>
          <a:p>
            <a:pPr marL="764282" lvl="1" indent="-322747">
              <a:spcBef>
                <a:spcPts val="44"/>
              </a:spcBef>
              <a:buFont typeface="Arial"/>
              <a:buChar char="•"/>
              <a:tabLst>
                <a:tab pos="763722" algn="l"/>
                <a:tab pos="764282" algn="l"/>
              </a:tabLst>
            </a:pPr>
            <a:r>
              <a:rPr sz="1677" spc="13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o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13" dirty="0">
                <a:latin typeface="Gill Sans MT"/>
                <a:cs typeface="Gill Sans MT"/>
              </a:rPr>
              <a:t>H</a:t>
            </a:r>
            <a:r>
              <a:rPr sz="1677" dirty="0">
                <a:latin typeface="Gill Sans MT"/>
                <a:cs typeface="Gill Sans MT"/>
              </a:rPr>
              <a:t>i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15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M</a:t>
            </a:r>
            <a:r>
              <a:rPr sz="1677" spc="4" dirty="0">
                <a:latin typeface="Gill Sans MT"/>
                <a:cs typeface="Gill Sans MT"/>
              </a:rPr>
              <a:t>i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(</a:t>
            </a:r>
            <a:r>
              <a:rPr sz="1677" spc="4" dirty="0">
                <a:latin typeface="Gill Sans MT"/>
                <a:cs typeface="Gill Sans MT"/>
              </a:rPr>
              <a:t>1+15</a:t>
            </a:r>
            <a:r>
              <a:rPr sz="1677" spc="9" dirty="0">
                <a:latin typeface="Gill Sans MT"/>
                <a:cs typeface="Gill Sans MT"/>
              </a:rPr>
              <a:t>)</a:t>
            </a:r>
            <a:r>
              <a:rPr sz="1677" spc="-4" dirty="0">
                <a:latin typeface="Gill Sans MT"/>
                <a:cs typeface="Gill Sans MT"/>
              </a:rPr>
              <a:t>/</a:t>
            </a:r>
            <a:r>
              <a:rPr sz="1677" dirty="0">
                <a:latin typeface="Gill Sans MT"/>
                <a:cs typeface="Gill Sans MT"/>
              </a:rPr>
              <a:t>2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8</a:t>
            </a:r>
            <a:endParaRPr sz="1677">
              <a:latin typeface="Gill Sans MT"/>
              <a:cs typeface="Gill Sans MT"/>
            </a:endParaRPr>
          </a:p>
          <a:p>
            <a:pPr marL="764282" lvl="1" indent="-322747">
              <a:lnSpc>
                <a:spcPts val="2007"/>
              </a:lnSpc>
              <a:spcBef>
                <a:spcPts val="106"/>
              </a:spcBef>
              <a:buFont typeface="Arial"/>
              <a:buChar char="•"/>
              <a:tabLst>
                <a:tab pos="763722" algn="l"/>
                <a:tab pos="764282" algn="l"/>
              </a:tabLst>
            </a:pPr>
            <a:r>
              <a:rPr sz="1677" dirty="0">
                <a:latin typeface="Gill Sans MT"/>
                <a:cs typeface="Gill Sans MT"/>
              </a:rPr>
              <a:t>Middle</a:t>
            </a:r>
            <a:r>
              <a:rPr sz="1677" spc="-4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 </a:t>
            </a:r>
            <a:r>
              <a:rPr sz="1677" spc="4" dirty="0">
                <a:latin typeface="Gill Sans MT"/>
                <a:cs typeface="Gill Sans MT"/>
              </a:rPr>
              <a:t>Suffix[8]</a:t>
            </a:r>
            <a:r>
              <a:rPr sz="1677" spc="-4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 </a:t>
            </a:r>
            <a:r>
              <a:rPr sz="1677" spc="4" dirty="0">
                <a:latin typeface="Gill Sans MT"/>
                <a:cs typeface="Gill Sans MT"/>
              </a:rPr>
              <a:t>CC</a:t>
            </a:r>
            <a:endParaRPr sz="1677">
              <a:latin typeface="Gill Sans MT"/>
              <a:cs typeface="Gill Sans MT"/>
            </a:endParaRPr>
          </a:p>
          <a:p>
            <a:pPr marL="1194611">
              <a:lnSpc>
                <a:spcPts val="2007"/>
              </a:lnSpc>
            </a:pPr>
            <a:r>
              <a:rPr sz="1677" spc="9" dirty="0">
                <a:latin typeface="Gill Sans MT"/>
                <a:cs typeface="Gill Sans MT"/>
              </a:rPr>
              <a:t>=</a:t>
            </a:r>
            <a:r>
              <a:rPr sz="1677" dirty="0">
                <a:latin typeface="Gill Sans MT"/>
                <a:cs typeface="Gill Sans MT"/>
              </a:rPr>
              <a:t>&gt;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Hi</a:t>
            </a:r>
            <a:r>
              <a:rPr sz="1677" dirty="0">
                <a:latin typeface="Gill Sans MT"/>
                <a:cs typeface="Gill Sans MT"/>
              </a:rPr>
              <a:t>g</a:t>
            </a:r>
            <a:r>
              <a:rPr sz="1677" spc="9" dirty="0">
                <a:latin typeface="Gill Sans MT"/>
                <a:cs typeface="Gill Sans MT"/>
              </a:rPr>
              <a:t>he</a:t>
            </a:r>
            <a:r>
              <a:rPr sz="1677" spc="71" dirty="0">
                <a:latin typeface="Gill Sans MT"/>
                <a:cs typeface="Gill Sans MT"/>
              </a:rPr>
              <a:t>r</a:t>
            </a:r>
            <a:r>
              <a:rPr sz="1677" dirty="0">
                <a:latin typeface="Gill Sans MT"/>
                <a:cs typeface="Gill Sans MT"/>
              </a:rPr>
              <a:t>:</a:t>
            </a:r>
            <a:r>
              <a:rPr sz="1677" spc="-159" dirty="0">
                <a:latin typeface="Gill Sans MT"/>
                <a:cs typeface="Gill Sans MT"/>
              </a:rPr>
              <a:t> </a:t>
            </a:r>
            <a:r>
              <a:rPr sz="1677" spc="13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o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M</a:t>
            </a:r>
            <a:r>
              <a:rPr sz="1677" spc="9" dirty="0">
                <a:latin typeface="Gill Sans MT"/>
                <a:cs typeface="Gill Sans MT"/>
              </a:rPr>
              <a:t>i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4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+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1</a:t>
            </a:r>
            <a:endParaRPr sz="1677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13255" y="3175000"/>
            <a:ext cx="3546662" cy="78236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3953" indent="-322747">
              <a:spcBef>
                <a:spcPts val="88"/>
              </a:spcBef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1677" spc="13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o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9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13" dirty="0">
                <a:latin typeface="Gill Sans MT"/>
                <a:cs typeface="Gill Sans MT"/>
              </a:rPr>
              <a:t>H</a:t>
            </a:r>
            <a:r>
              <a:rPr sz="1677" dirty="0">
                <a:latin typeface="Gill Sans MT"/>
                <a:cs typeface="Gill Sans MT"/>
              </a:rPr>
              <a:t>i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15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M</a:t>
            </a:r>
            <a:r>
              <a:rPr sz="1677" spc="4" dirty="0">
                <a:latin typeface="Gill Sans MT"/>
                <a:cs typeface="Gill Sans MT"/>
              </a:rPr>
              <a:t>i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(</a:t>
            </a:r>
            <a:r>
              <a:rPr sz="1677" spc="4" dirty="0">
                <a:latin typeface="Gill Sans MT"/>
                <a:cs typeface="Gill Sans MT"/>
              </a:rPr>
              <a:t>9+15</a:t>
            </a:r>
            <a:r>
              <a:rPr sz="1677" spc="9" dirty="0">
                <a:latin typeface="Gill Sans MT"/>
                <a:cs typeface="Gill Sans MT"/>
              </a:rPr>
              <a:t>)</a:t>
            </a:r>
            <a:r>
              <a:rPr sz="1677" spc="-4" dirty="0">
                <a:latin typeface="Gill Sans MT"/>
                <a:cs typeface="Gill Sans MT"/>
              </a:rPr>
              <a:t>/</a:t>
            </a:r>
            <a:r>
              <a:rPr sz="1677" dirty="0">
                <a:latin typeface="Gill Sans MT"/>
                <a:cs typeface="Gill Sans MT"/>
              </a:rPr>
              <a:t>2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</a:t>
            </a:r>
            <a:r>
              <a:rPr sz="1677" dirty="0">
                <a:latin typeface="Gill Sans MT"/>
                <a:cs typeface="Gill Sans MT"/>
              </a:rPr>
              <a:t>2</a:t>
            </a:r>
            <a:endParaRPr sz="1677">
              <a:latin typeface="Gill Sans MT"/>
              <a:cs typeface="Gill Sans MT"/>
            </a:endParaRPr>
          </a:p>
          <a:p>
            <a:pPr marL="333953" indent="-322747">
              <a:lnSpc>
                <a:spcPts val="2007"/>
              </a:lnSpc>
              <a:spcBef>
                <a:spcPts val="44"/>
              </a:spcBef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1677" spc="9" dirty="0">
                <a:latin typeface="Gill Sans MT"/>
                <a:cs typeface="Gill Sans MT"/>
              </a:rPr>
              <a:t>Mi</a:t>
            </a:r>
            <a:r>
              <a:rPr sz="1677" spc="-13" dirty="0">
                <a:latin typeface="Gill Sans MT"/>
                <a:cs typeface="Gill Sans MT"/>
              </a:rPr>
              <a:t>d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9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e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Suff</a:t>
            </a:r>
            <a:r>
              <a:rPr sz="1677" spc="9" dirty="0">
                <a:latin typeface="Gill Sans MT"/>
                <a:cs typeface="Gill Sans MT"/>
              </a:rPr>
              <a:t>i</a:t>
            </a:r>
            <a:r>
              <a:rPr sz="1677" spc="4" dirty="0">
                <a:latin typeface="Gill Sans MT"/>
                <a:cs typeface="Gill Sans MT"/>
              </a:rPr>
              <a:t>x[12</a:t>
            </a:r>
            <a:r>
              <a:rPr sz="1677" dirty="0">
                <a:latin typeface="Gill Sans MT"/>
                <a:cs typeface="Gill Sans MT"/>
              </a:rPr>
              <a:t>]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-199" dirty="0">
                <a:latin typeface="Gill Sans MT"/>
                <a:cs typeface="Gill Sans MT"/>
              </a:rPr>
              <a:t> </a:t>
            </a:r>
            <a:r>
              <a:rPr sz="1677" spc="-163" dirty="0">
                <a:latin typeface="Gill Sans MT"/>
                <a:cs typeface="Gill Sans MT"/>
              </a:rPr>
              <a:t>T</a:t>
            </a:r>
            <a:r>
              <a:rPr sz="1677" spc="-57" dirty="0">
                <a:latin typeface="Gill Sans MT"/>
                <a:cs typeface="Gill Sans MT"/>
              </a:rPr>
              <a:t>A</a:t>
            </a:r>
            <a:r>
              <a:rPr sz="1677" spc="13" dirty="0">
                <a:latin typeface="Gill Sans MT"/>
                <a:cs typeface="Gill Sans MT"/>
              </a:rPr>
              <a:t>C</a:t>
            </a:r>
            <a:r>
              <a:rPr sz="1677" dirty="0">
                <a:latin typeface="Gill Sans MT"/>
                <a:cs typeface="Gill Sans MT"/>
              </a:rPr>
              <a:t>C</a:t>
            </a:r>
            <a:endParaRPr sz="1677">
              <a:latin typeface="Gill Sans MT"/>
              <a:cs typeface="Gill Sans MT"/>
            </a:endParaRPr>
          </a:p>
          <a:p>
            <a:pPr marL="763722">
              <a:lnSpc>
                <a:spcPts val="2007"/>
              </a:lnSpc>
            </a:pPr>
            <a:r>
              <a:rPr sz="1677" spc="9" dirty="0">
                <a:latin typeface="Gill Sans MT"/>
                <a:cs typeface="Gill Sans MT"/>
              </a:rPr>
              <a:t>=</a:t>
            </a:r>
            <a:r>
              <a:rPr sz="1677" dirty="0">
                <a:latin typeface="Gill Sans MT"/>
                <a:cs typeface="Gill Sans MT"/>
              </a:rPr>
              <a:t>&gt;</a:t>
            </a:r>
            <a:r>
              <a:rPr sz="1677" spc="13" dirty="0">
                <a:latin typeface="Gill Sans MT"/>
                <a:cs typeface="Gill Sans MT"/>
              </a:rPr>
              <a:t> L</a:t>
            </a:r>
            <a:r>
              <a:rPr sz="1677" spc="-13" dirty="0">
                <a:latin typeface="Gill Sans MT"/>
                <a:cs typeface="Gill Sans MT"/>
              </a:rPr>
              <a:t>o</a:t>
            </a:r>
            <a:r>
              <a:rPr sz="1677" spc="-18" dirty="0">
                <a:latin typeface="Gill Sans MT"/>
                <a:cs typeface="Gill Sans MT"/>
              </a:rPr>
              <a:t>w</a:t>
            </a:r>
            <a:r>
              <a:rPr sz="1677" spc="9" dirty="0">
                <a:latin typeface="Gill Sans MT"/>
                <a:cs typeface="Gill Sans MT"/>
              </a:rPr>
              <a:t>e</a:t>
            </a:r>
            <a:r>
              <a:rPr sz="1677" spc="71" dirty="0">
                <a:latin typeface="Gill Sans MT"/>
                <a:cs typeface="Gill Sans MT"/>
              </a:rPr>
              <a:t>r</a:t>
            </a:r>
            <a:r>
              <a:rPr sz="1677" dirty="0">
                <a:latin typeface="Gill Sans MT"/>
                <a:cs typeface="Gill Sans MT"/>
              </a:rPr>
              <a:t>:</a:t>
            </a:r>
            <a:r>
              <a:rPr sz="1677" spc="-159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H</a:t>
            </a:r>
            <a:r>
              <a:rPr sz="1677" dirty="0">
                <a:latin typeface="Gill Sans MT"/>
                <a:cs typeface="Gill Sans MT"/>
              </a:rPr>
              <a:t>i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M</a:t>
            </a:r>
            <a:r>
              <a:rPr sz="1677" spc="9" dirty="0">
                <a:latin typeface="Gill Sans MT"/>
                <a:cs typeface="Gill Sans MT"/>
              </a:rPr>
              <a:t>i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-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1</a:t>
            </a:r>
            <a:endParaRPr sz="1677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13255" y="4205941"/>
            <a:ext cx="3546662" cy="52748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3953" indent="-322747">
              <a:spcBef>
                <a:spcPts val="88"/>
              </a:spcBef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1677" spc="13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o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9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13" dirty="0">
                <a:latin typeface="Gill Sans MT"/>
                <a:cs typeface="Gill Sans MT"/>
              </a:rPr>
              <a:t>H</a:t>
            </a:r>
            <a:r>
              <a:rPr sz="1677" dirty="0">
                <a:latin typeface="Gill Sans MT"/>
                <a:cs typeface="Gill Sans MT"/>
              </a:rPr>
              <a:t>i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11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M</a:t>
            </a:r>
            <a:r>
              <a:rPr sz="1677" spc="4" dirty="0">
                <a:latin typeface="Gill Sans MT"/>
                <a:cs typeface="Gill Sans MT"/>
              </a:rPr>
              <a:t>i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(</a:t>
            </a:r>
            <a:r>
              <a:rPr sz="1677" spc="4" dirty="0">
                <a:latin typeface="Gill Sans MT"/>
                <a:cs typeface="Gill Sans MT"/>
              </a:rPr>
              <a:t>9+11</a:t>
            </a:r>
            <a:r>
              <a:rPr sz="1677" spc="9" dirty="0">
                <a:latin typeface="Gill Sans MT"/>
                <a:cs typeface="Gill Sans MT"/>
              </a:rPr>
              <a:t>)</a:t>
            </a:r>
            <a:r>
              <a:rPr sz="1677" spc="-4" dirty="0">
                <a:latin typeface="Gill Sans MT"/>
                <a:cs typeface="Gill Sans MT"/>
              </a:rPr>
              <a:t>/</a:t>
            </a:r>
            <a:r>
              <a:rPr sz="1677" dirty="0">
                <a:latin typeface="Gill Sans MT"/>
                <a:cs typeface="Gill Sans MT"/>
              </a:rPr>
              <a:t>2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</a:t>
            </a:r>
            <a:r>
              <a:rPr sz="1677" dirty="0">
                <a:latin typeface="Gill Sans MT"/>
                <a:cs typeface="Gill Sans MT"/>
              </a:rPr>
              <a:t>0</a:t>
            </a:r>
            <a:endParaRPr sz="1677">
              <a:latin typeface="Gill Sans MT"/>
              <a:cs typeface="Gill Sans MT"/>
            </a:endParaRPr>
          </a:p>
          <a:p>
            <a:pPr marL="333953" indent="-322747">
              <a:spcBef>
                <a:spcPts val="44"/>
              </a:spcBef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1677" dirty="0">
                <a:latin typeface="Gill Sans MT"/>
                <a:cs typeface="Gill Sans MT"/>
              </a:rPr>
              <a:t>Middle</a:t>
            </a:r>
            <a:r>
              <a:rPr sz="1677" spc="-4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 </a:t>
            </a:r>
            <a:r>
              <a:rPr sz="1677" spc="4" dirty="0">
                <a:latin typeface="Gill Sans MT"/>
                <a:cs typeface="Gill Sans MT"/>
              </a:rPr>
              <a:t>Suffix[10]</a:t>
            </a:r>
            <a:r>
              <a:rPr sz="1677" spc="-4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-4" dirty="0">
                <a:latin typeface="Gill Sans MT"/>
                <a:cs typeface="Gill Sans MT"/>
              </a:rPr>
              <a:t> </a:t>
            </a:r>
            <a:r>
              <a:rPr sz="1677" spc="-49" dirty="0">
                <a:latin typeface="Gill Sans MT"/>
                <a:cs typeface="Gill Sans MT"/>
              </a:rPr>
              <a:t>GATTACC</a:t>
            </a:r>
            <a:endParaRPr sz="1677">
              <a:latin typeface="Gill Sans MT"/>
              <a:cs typeface="Gill Sans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634941" y="1807881"/>
            <a:ext cx="2592481" cy="2114550"/>
            <a:chOff x="6773333" y="2048932"/>
            <a:chExt cx="2938145" cy="239649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73333" y="2048932"/>
              <a:ext cx="2937932" cy="23960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817360" y="2070947"/>
              <a:ext cx="2844800" cy="2303145"/>
            </a:xfrm>
            <a:custGeom>
              <a:avLst/>
              <a:gdLst/>
              <a:ahLst/>
              <a:cxnLst/>
              <a:rect l="l" t="t" r="r" b="b"/>
              <a:pathLst>
                <a:path w="2844800" h="2303145">
                  <a:moveTo>
                    <a:pt x="2844800" y="0"/>
                  </a:moveTo>
                  <a:lnTo>
                    <a:pt x="0" y="0"/>
                  </a:lnTo>
                  <a:lnTo>
                    <a:pt x="0" y="2302932"/>
                  </a:lnTo>
                  <a:lnTo>
                    <a:pt x="2844800" y="2302932"/>
                  </a:lnTo>
                  <a:lnTo>
                    <a:pt x="2844800" y="0"/>
                  </a:lnTo>
                  <a:close/>
                </a:path>
              </a:pathLst>
            </a:custGeom>
            <a:solidFill>
              <a:srgbClr val="7F7F7F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34941" y="4699001"/>
            <a:ext cx="2592293" cy="115794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7673787" y="4719918"/>
            <a:ext cx="2510118" cy="1075765"/>
          </a:xfrm>
          <a:custGeom>
            <a:avLst/>
            <a:gdLst/>
            <a:ahLst/>
            <a:cxnLst/>
            <a:rect l="l" t="t" r="r" b="b"/>
            <a:pathLst>
              <a:path w="2844800" h="1219200">
                <a:moveTo>
                  <a:pt x="2844800" y="0"/>
                </a:moveTo>
                <a:lnTo>
                  <a:pt x="0" y="0"/>
                </a:lnTo>
                <a:lnTo>
                  <a:pt x="0" y="1219200"/>
                </a:lnTo>
                <a:lnTo>
                  <a:pt x="2844800" y="1219200"/>
                </a:lnTo>
                <a:lnTo>
                  <a:pt x="2844800" y="0"/>
                </a:lnTo>
                <a:close/>
              </a:path>
            </a:pathLst>
          </a:custGeom>
          <a:solidFill>
            <a:srgbClr val="7F7F7F">
              <a:alpha val="50199"/>
            </a:srgbClr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45294" y="4056529"/>
            <a:ext cx="2764118" cy="470647"/>
          </a:xfrm>
          <a:prstGeom prst="rect">
            <a:avLst/>
          </a:prstGeom>
        </p:spPr>
      </p:pic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7590117" y="1558365"/>
          <a:ext cx="2653554" cy="42456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1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3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7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#</a:t>
                      </a:r>
                      <a:endParaRPr sz="1100">
                        <a:latin typeface="Gill Sans MT Bold"/>
                        <a:cs typeface="Gill Sans MT Bold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b="1" spc="-15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Sequence</a:t>
                      </a:r>
                      <a:endParaRPr sz="1100">
                        <a:latin typeface="Gill Sans MT Bold"/>
                        <a:cs typeface="Gill Sans MT Bold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b="1" spc="-110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P</a:t>
                      </a:r>
                      <a:r>
                        <a:rPr sz="1100" b="1" spc="-15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o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s</a:t>
                      </a:r>
                      <a:endParaRPr sz="1100">
                        <a:latin typeface="Gill Sans MT Bold"/>
                        <a:cs typeface="Gill Sans MT Bold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FEB80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ts val="1375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9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EB80A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ts val="1375"/>
                        </a:lnSpc>
                        <a:spcBef>
                          <a:spcPts val="310"/>
                        </a:spcBef>
                      </a:pPr>
                      <a:r>
                        <a:rPr sz="1100" spc="-60" dirty="0">
                          <a:latin typeface="Gill Sans MT"/>
                          <a:cs typeface="Gill Sans MT"/>
                        </a:rPr>
                        <a:t>GATTACAGATTACC…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EB80A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ts val="1375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2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EB80A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FEB80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2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EB80A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EB80A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30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EB80A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FEB80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10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EB80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spc="-55" dirty="0">
                          <a:latin typeface="Gill Sans MT"/>
                          <a:cs typeface="Gill Sans MT"/>
                        </a:rPr>
                        <a:t>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EB80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9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EB80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EB80A"/>
                      </a:solidFill>
                      <a:prstDash val="solid"/>
                    </a:lnR>
                    <a:lnB w="28575">
                      <a:solidFill>
                        <a:srgbClr val="FEB80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8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spc="-10" dirty="0">
                          <a:latin typeface="Gill Sans MT"/>
                          <a:cs typeface="Gill Sans MT"/>
                        </a:rPr>
                        <a:t>11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073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spc="-60" dirty="0">
                          <a:latin typeface="Gill Sans MT"/>
                          <a:cs typeface="Gill Sans MT"/>
                        </a:rPr>
                        <a:t>TACAGATTACC…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073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5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2073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FEB80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7801685" y="4750402"/>
            <a:ext cx="2421066" cy="1029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97"/>
              </a:lnSpc>
              <a:tabLst>
                <a:tab pos="316583" algn="l"/>
                <a:tab pos="2037898" algn="l"/>
              </a:tabLst>
            </a:pPr>
            <a:r>
              <a:rPr sz="1147" spc="-9" dirty="0">
                <a:latin typeface="Gill Sans MT"/>
                <a:cs typeface="Gill Sans MT"/>
              </a:rPr>
              <a:t>1</a:t>
            </a:r>
            <a:r>
              <a:rPr sz="1147" dirty="0">
                <a:latin typeface="Gill Sans MT"/>
                <a:cs typeface="Gill Sans MT"/>
              </a:rPr>
              <a:t>2	</a:t>
            </a:r>
            <a:r>
              <a:rPr sz="1147" spc="-124" dirty="0">
                <a:latin typeface="Gill Sans MT"/>
                <a:cs typeface="Gill Sans MT"/>
              </a:rPr>
              <a:t>T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9" dirty="0">
                <a:latin typeface="Gill Sans MT"/>
                <a:cs typeface="Gill Sans MT"/>
              </a:rPr>
              <a:t>12</a:t>
            </a:r>
            <a:endParaRPr sz="1147" dirty="0">
              <a:latin typeface="Gill Sans MT"/>
              <a:cs typeface="Gill Sans MT"/>
            </a:endParaRPr>
          </a:p>
          <a:p>
            <a:pPr>
              <a:spcBef>
                <a:spcPts val="855"/>
              </a:spcBef>
              <a:tabLst>
                <a:tab pos="316583" algn="l"/>
                <a:tab pos="2037898" algn="l"/>
              </a:tabLst>
            </a:pPr>
            <a:r>
              <a:rPr sz="1147" spc="-4" dirty="0">
                <a:latin typeface="Gill Sans MT"/>
                <a:cs typeface="Gill Sans MT"/>
              </a:rPr>
              <a:t>13	</a:t>
            </a:r>
            <a:r>
              <a:rPr sz="1147" spc="-53" dirty="0">
                <a:latin typeface="Gill Sans MT"/>
                <a:cs typeface="Gill Sans MT"/>
              </a:rPr>
              <a:t>TGATTACAGATTACC…	</a:t>
            </a:r>
            <a:r>
              <a:rPr sz="1147" dirty="0">
                <a:latin typeface="Gill Sans MT"/>
                <a:cs typeface="Gill Sans MT"/>
              </a:rPr>
              <a:t>1</a:t>
            </a:r>
          </a:p>
          <a:p>
            <a:pPr>
              <a:spcBef>
                <a:spcPts val="860"/>
              </a:spcBef>
              <a:tabLst>
                <a:tab pos="316583" algn="l"/>
                <a:tab pos="2037898" algn="l"/>
              </a:tabLst>
            </a:pPr>
            <a:r>
              <a:rPr sz="1147" spc="-9" dirty="0">
                <a:latin typeface="Gill Sans MT"/>
                <a:cs typeface="Gill Sans MT"/>
              </a:rPr>
              <a:t>1</a:t>
            </a:r>
            <a:r>
              <a:rPr sz="1147" dirty="0">
                <a:latin typeface="Gill Sans MT"/>
                <a:cs typeface="Gill Sans MT"/>
              </a:rPr>
              <a:t>4	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8" dirty="0">
                <a:latin typeface="Gill Sans MT"/>
                <a:cs typeface="Gill Sans MT"/>
              </a:rPr>
              <a:t>T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13" dirty="0">
                <a:latin typeface="Gill Sans MT"/>
                <a:cs typeface="Gill Sans MT"/>
              </a:rPr>
              <a:t>C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-18" dirty="0">
                <a:latin typeface="Gill Sans MT"/>
                <a:cs typeface="Gill Sans MT"/>
              </a:rPr>
              <a:t>G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8" dirty="0">
                <a:latin typeface="Gill Sans MT"/>
                <a:cs typeface="Gill Sans MT"/>
              </a:rPr>
              <a:t>T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62" dirty="0">
                <a:latin typeface="Gill Sans MT"/>
                <a:cs typeface="Gill Sans MT"/>
              </a:rPr>
              <a:t>4</a:t>
            </a:r>
            <a:endParaRPr sz="1147" dirty="0">
              <a:latin typeface="Gill Sans MT"/>
              <a:cs typeface="Gill Sans MT"/>
            </a:endParaRPr>
          </a:p>
          <a:p>
            <a:pPr>
              <a:spcBef>
                <a:spcPts val="799"/>
              </a:spcBef>
              <a:tabLst>
                <a:tab pos="316583" algn="l"/>
                <a:tab pos="2037898" algn="l"/>
              </a:tabLst>
            </a:pPr>
            <a:r>
              <a:rPr sz="1147" spc="-9" dirty="0">
                <a:latin typeface="Gill Sans MT"/>
                <a:cs typeface="Gill Sans MT"/>
              </a:rPr>
              <a:t>1</a:t>
            </a:r>
            <a:r>
              <a:rPr sz="1147" dirty="0">
                <a:latin typeface="Gill Sans MT"/>
                <a:cs typeface="Gill Sans MT"/>
              </a:rPr>
              <a:t>5	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8" dirty="0">
                <a:latin typeface="Gill Sans MT"/>
                <a:cs typeface="Gill Sans MT"/>
              </a:rPr>
              <a:t>T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9" dirty="0">
                <a:latin typeface="Gill Sans MT"/>
                <a:cs typeface="Gill Sans MT"/>
              </a:rPr>
              <a:t>11</a:t>
            </a:r>
            <a:endParaRPr sz="1147" dirty="0">
              <a:latin typeface="Gill Sans MT"/>
              <a:cs typeface="Gill Sans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76353" y="3795058"/>
            <a:ext cx="403412" cy="29135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15118" y="3864421"/>
            <a:ext cx="215291" cy="11096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7261562" y="3600823"/>
            <a:ext cx="261657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9" dirty="0">
                <a:latin typeface="Arial"/>
                <a:cs typeface="Arial"/>
              </a:rPr>
              <a:t>Lo</a:t>
            </a:r>
            <a:endParaRPr sz="1677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61412" y="4579471"/>
            <a:ext cx="403412" cy="29882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00175" y="4653315"/>
            <a:ext cx="215291" cy="11096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7246620" y="4400176"/>
            <a:ext cx="226919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9" dirty="0">
                <a:latin typeface="Arial"/>
                <a:cs typeface="Arial"/>
              </a:rPr>
              <a:t>Hi</a:t>
            </a:r>
            <a:endParaRPr sz="167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673788" y="1822827"/>
            <a:ext cx="2510118" cy="3989854"/>
          </a:xfrm>
          <a:custGeom>
            <a:avLst/>
            <a:gdLst/>
            <a:ahLst/>
            <a:cxnLst/>
            <a:rect l="l" t="t" r="r" b="b"/>
            <a:pathLst>
              <a:path w="2844800" h="4521834">
                <a:moveTo>
                  <a:pt x="2844800" y="4228262"/>
                </a:moveTo>
                <a:lnTo>
                  <a:pt x="2357120" y="4228262"/>
                </a:lnTo>
                <a:lnTo>
                  <a:pt x="406400" y="4228262"/>
                </a:lnTo>
                <a:lnTo>
                  <a:pt x="0" y="4228262"/>
                </a:lnTo>
                <a:lnTo>
                  <a:pt x="0" y="4521212"/>
                </a:lnTo>
                <a:lnTo>
                  <a:pt x="406400" y="4521212"/>
                </a:lnTo>
                <a:lnTo>
                  <a:pt x="2357120" y="4521212"/>
                </a:lnTo>
                <a:lnTo>
                  <a:pt x="2844800" y="4521212"/>
                </a:lnTo>
                <a:lnTo>
                  <a:pt x="2844800" y="4228262"/>
                </a:lnTo>
                <a:close/>
              </a:path>
              <a:path w="2844800" h="4521834">
                <a:moveTo>
                  <a:pt x="2844800" y="3591572"/>
                </a:moveTo>
                <a:lnTo>
                  <a:pt x="2357120" y="3591572"/>
                </a:lnTo>
                <a:lnTo>
                  <a:pt x="406400" y="3591572"/>
                </a:lnTo>
                <a:lnTo>
                  <a:pt x="0" y="3591572"/>
                </a:lnTo>
                <a:lnTo>
                  <a:pt x="0" y="3909911"/>
                </a:lnTo>
                <a:lnTo>
                  <a:pt x="406400" y="3909911"/>
                </a:lnTo>
                <a:lnTo>
                  <a:pt x="2357120" y="3909911"/>
                </a:lnTo>
                <a:lnTo>
                  <a:pt x="2844800" y="3909911"/>
                </a:lnTo>
                <a:lnTo>
                  <a:pt x="2844800" y="3591572"/>
                </a:lnTo>
                <a:close/>
              </a:path>
              <a:path w="2844800" h="4521834">
                <a:moveTo>
                  <a:pt x="2844800" y="2954871"/>
                </a:moveTo>
                <a:lnTo>
                  <a:pt x="2357120" y="2954871"/>
                </a:lnTo>
                <a:lnTo>
                  <a:pt x="406400" y="2954871"/>
                </a:lnTo>
                <a:lnTo>
                  <a:pt x="0" y="2954871"/>
                </a:lnTo>
                <a:lnTo>
                  <a:pt x="0" y="3273221"/>
                </a:lnTo>
                <a:lnTo>
                  <a:pt x="406400" y="3273221"/>
                </a:lnTo>
                <a:lnTo>
                  <a:pt x="2357120" y="3273221"/>
                </a:lnTo>
                <a:lnTo>
                  <a:pt x="2844800" y="3273221"/>
                </a:lnTo>
                <a:lnTo>
                  <a:pt x="2844800" y="2954871"/>
                </a:lnTo>
                <a:close/>
              </a:path>
              <a:path w="2844800" h="4521834">
                <a:moveTo>
                  <a:pt x="2844800" y="1757680"/>
                </a:moveTo>
                <a:lnTo>
                  <a:pt x="2357120" y="1757680"/>
                </a:lnTo>
                <a:lnTo>
                  <a:pt x="406400" y="1757680"/>
                </a:lnTo>
                <a:lnTo>
                  <a:pt x="0" y="1757680"/>
                </a:lnTo>
                <a:lnTo>
                  <a:pt x="0" y="2050630"/>
                </a:lnTo>
                <a:lnTo>
                  <a:pt x="406400" y="2050630"/>
                </a:lnTo>
                <a:lnTo>
                  <a:pt x="2357120" y="2050630"/>
                </a:lnTo>
                <a:lnTo>
                  <a:pt x="2844800" y="2050630"/>
                </a:lnTo>
                <a:lnTo>
                  <a:pt x="2844800" y="1757680"/>
                </a:lnTo>
                <a:close/>
              </a:path>
              <a:path w="2844800" h="4521834">
                <a:moveTo>
                  <a:pt x="2844800" y="1171790"/>
                </a:moveTo>
                <a:lnTo>
                  <a:pt x="2357120" y="1171790"/>
                </a:lnTo>
                <a:lnTo>
                  <a:pt x="406400" y="1171790"/>
                </a:lnTo>
                <a:lnTo>
                  <a:pt x="0" y="1171790"/>
                </a:lnTo>
                <a:lnTo>
                  <a:pt x="0" y="1464741"/>
                </a:lnTo>
                <a:lnTo>
                  <a:pt x="406400" y="1464741"/>
                </a:lnTo>
                <a:lnTo>
                  <a:pt x="2357120" y="1464741"/>
                </a:lnTo>
                <a:lnTo>
                  <a:pt x="2844800" y="1464741"/>
                </a:lnTo>
                <a:lnTo>
                  <a:pt x="2844800" y="1171790"/>
                </a:lnTo>
                <a:close/>
              </a:path>
              <a:path w="2844800" h="4521834">
                <a:moveTo>
                  <a:pt x="2844800" y="585901"/>
                </a:moveTo>
                <a:lnTo>
                  <a:pt x="2357120" y="585901"/>
                </a:lnTo>
                <a:lnTo>
                  <a:pt x="406400" y="585901"/>
                </a:lnTo>
                <a:lnTo>
                  <a:pt x="0" y="585901"/>
                </a:lnTo>
                <a:lnTo>
                  <a:pt x="0" y="878840"/>
                </a:lnTo>
                <a:lnTo>
                  <a:pt x="406400" y="878840"/>
                </a:lnTo>
                <a:lnTo>
                  <a:pt x="2357120" y="878840"/>
                </a:lnTo>
                <a:lnTo>
                  <a:pt x="2844800" y="878840"/>
                </a:lnTo>
                <a:lnTo>
                  <a:pt x="2844800" y="585901"/>
                </a:lnTo>
                <a:close/>
              </a:path>
              <a:path w="2844800" h="4521834">
                <a:moveTo>
                  <a:pt x="2844800" y="0"/>
                </a:moveTo>
                <a:lnTo>
                  <a:pt x="2357120" y="0"/>
                </a:lnTo>
                <a:lnTo>
                  <a:pt x="406400" y="0"/>
                </a:lnTo>
                <a:lnTo>
                  <a:pt x="0" y="0"/>
                </a:lnTo>
                <a:lnTo>
                  <a:pt x="0" y="292950"/>
                </a:lnTo>
                <a:lnTo>
                  <a:pt x="406400" y="292950"/>
                </a:lnTo>
                <a:lnTo>
                  <a:pt x="2357120" y="292950"/>
                </a:lnTo>
                <a:lnTo>
                  <a:pt x="2844800" y="292950"/>
                </a:lnTo>
                <a:lnTo>
                  <a:pt x="284480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/>
          <p:nvPr/>
        </p:nvSpPr>
        <p:spPr>
          <a:xfrm>
            <a:off x="7873401" y="1866755"/>
            <a:ext cx="2110068" cy="1992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97"/>
              </a:lnSpc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1	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13" dirty="0">
                <a:latin typeface="Gill Sans MT"/>
                <a:cs typeface="Gill Sans MT"/>
              </a:rPr>
              <a:t>C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8" dirty="0">
                <a:latin typeface="Gill Sans MT"/>
                <a:cs typeface="Gill Sans MT"/>
              </a:rPr>
              <a:t>G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8" dirty="0">
                <a:latin typeface="Gill Sans MT"/>
                <a:cs typeface="Gill Sans MT"/>
              </a:rPr>
              <a:t>T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62" dirty="0">
                <a:latin typeface="Gill Sans MT"/>
                <a:cs typeface="Gill Sans MT"/>
              </a:rPr>
              <a:t>6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22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2	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318" dirty="0">
                <a:latin typeface="Gill Sans MT"/>
                <a:cs typeface="Gill Sans MT"/>
              </a:rPr>
              <a:t>13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84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3	</a:t>
            </a:r>
            <a:r>
              <a:rPr sz="1147" spc="-49" dirty="0">
                <a:latin typeface="Gill Sans MT"/>
                <a:cs typeface="Gill Sans MT"/>
              </a:rPr>
              <a:t>AGATTACC…	</a:t>
            </a:r>
            <a:r>
              <a:rPr sz="1147" dirty="0">
                <a:latin typeface="Gill Sans MT"/>
                <a:cs typeface="Gill Sans MT"/>
              </a:rPr>
              <a:t>8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79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4	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4" dirty="0">
                <a:latin typeface="Gill Sans MT"/>
                <a:cs typeface="Gill Sans MT"/>
              </a:rPr>
              <a:t>T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13" dirty="0">
                <a:latin typeface="Gill Sans MT"/>
                <a:cs typeface="Gill Sans MT"/>
              </a:rPr>
              <a:t>C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-18" dirty="0">
                <a:latin typeface="Gill Sans MT"/>
                <a:cs typeface="Gill Sans MT"/>
              </a:rPr>
              <a:t>G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4" dirty="0">
                <a:latin typeface="Gill Sans MT"/>
                <a:cs typeface="Gill Sans MT"/>
              </a:rPr>
              <a:t>T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62" dirty="0">
                <a:latin typeface="Gill Sans MT"/>
                <a:cs typeface="Gill Sans MT"/>
              </a:rPr>
              <a:t>3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27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5	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4" dirty="0">
                <a:latin typeface="Gill Sans MT"/>
                <a:cs typeface="Gill Sans MT"/>
              </a:rPr>
              <a:t>T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9" dirty="0">
                <a:latin typeface="Gill Sans MT"/>
                <a:cs typeface="Gill Sans MT"/>
              </a:rPr>
              <a:t>10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79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6	</a:t>
            </a:r>
            <a:r>
              <a:rPr sz="1147" spc="-13" dirty="0">
                <a:latin typeface="Gill Sans MT"/>
                <a:cs typeface="Gill Sans MT"/>
              </a:rPr>
              <a:t>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9" dirty="0">
                <a:latin typeface="Gill Sans MT"/>
                <a:cs typeface="Gill Sans MT"/>
              </a:rPr>
              <a:t>15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27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7	</a:t>
            </a:r>
            <a:r>
              <a:rPr sz="1147" spc="13" dirty="0">
                <a:latin typeface="Gill Sans MT"/>
                <a:cs typeface="Gill Sans MT"/>
              </a:rPr>
              <a:t>C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8" dirty="0">
                <a:latin typeface="Gill Sans MT"/>
                <a:cs typeface="Gill Sans MT"/>
              </a:rPr>
              <a:t>G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8" dirty="0">
                <a:latin typeface="Gill Sans MT"/>
                <a:cs typeface="Gill Sans MT"/>
              </a:rPr>
              <a:t>T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62" dirty="0">
                <a:latin typeface="Gill Sans MT"/>
                <a:cs typeface="Gill Sans MT"/>
              </a:rPr>
              <a:t>7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79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8	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318" dirty="0">
                <a:latin typeface="Gill Sans MT"/>
                <a:cs typeface="Gill Sans MT"/>
              </a:rPr>
              <a:t>14</a:t>
            </a:r>
            <a:endParaRPr sz="1147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2949" y="1012264"/>
            <a:ext cx="5072903" cy="19276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3953" indent="-322747">
              <a:lnSpc>
                <a:spcPts val="2744"/>
              </a:lnSpc>
              <a:spcBef>
                <a:spcPts val="88"/>
              </a:spcBef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2294" spc="-18" dirty="0">
                <a:latin typeface="Gill Sans MT"/>
                <a:cs typeface="Gill Sans MT"/>
              </a:rPr>
              <a:t>S</a:t>
            </a:r>
            <a:r>
              <a:rPr sz="2294" spc="-13" dirty="0">
                <a:latin typeface="Gill Sans MT"/>
                <a:cs typeface="Gill Sans MT"/>
              </a:rPr>
              <a:t>t</a:t>
            </a:r>
            <a:r>
              <a:rPr sz="2294" spc="-18" dirty="0">
                <a:latin typeface="Gill Sans MT"/>
                <a:cs typeface="Gill Sans MT"/>
              </a:rPr>
              <a:t>ra</a:t>
            </a:r>
            <a:r>
              <a:rPr sz="2294" spc="-13" dirty="0">
                <a:latin typeface="Gill Sans MT"/>
                <a:cs typeface="Gill Sans MT"/>
              </a:rPr>
              <a:t>t</a:t>
            </a:r>
            <a:r>
              <a:rPr sz="2294" spc="-18" dirty="0">
                <a:latin typeface="Gill Sans MT"/>
                <a:cs typeface="Gill Sans MT"/>
              </a:rPr>
              <a:t>e</a:t>
            </a:r>
            <a:r>
              <a:rPr sz="2294" spc="31" dirty="0">
                <a:latin typeface="Gill Sans MT"/>
                <a:cs typeface="Gill Sans MT"/>
              </a:rPr>
              <a:t>g</a:t>
            </a:r>
            <a:r>
              <a:rPr sz="2294" dirty="0">
                <a:latin typeface="Gill Sans MT"/>
                <a:cs typeface="Gill Sans MT"/>
              </a:rPr>
              <a:t>y</a:t>
            </a:r>
            <a:r>
              <a:rPr sz="2294" spc="-31" dirty="0">
                <a:latin typeface="Gill Sans MT"/>
                <a:cs typeface="Gill Sans MT"/>
              </a:rPr>
              <a:t> </a:t>
            </a:r>
            <a:r>
              <a:rPr sz="2294" spc="-18" dirty="0">
                <a:latin typeface="Gill Sans MT"/>
                <a:cs typeface="Gill Sans MT"/>
              </a:rPr>
              <a:t>2</a:t>
            </a:r>
            <a:r>
              <a:rPr sz="2294" dirty="0">
                <a:latin typeface="Gill Sans MT"/>
                <a:cs typeface="Gill Sans MT"/>
              </a:rPr>
              <a:t>:</a:t>
            </a:r>
            <a:r>
              <a:rPr sz="2294" spc="-247" dirty="0">
                <a:latin typeface="Gill Sans MT"/>
                <a:cs typeface="Gill Sans MT"/>
              </a:rPr>
              <a:t> </a:t>
            </a:r>
            <a:r>
              <a:rPr sz="2294" spc="-22" dirty="0">
                <a:latin typeface="Gill Sans MT"/>
                <a:cs typeface="Gill Sans MT"/>
              </a:rPr>
              <a:t>B</a:t>
            </a:r>
            <a:r>
              <a:rPr sz="2294" spc="-13" dirty="0">
                <a:latin typeface="Gill Sans MT"/>
                <a:cs typeface="Gill Sans MT"/>
              </a:rPr>
              <a:t>i</a:t>
            </a:r>
            <a:r>
              <a:rPr sz="2294" spc="-18" dirty="0">
                <a:latin typeface="Gill Sans MT"/>
                <a:cs typeface="Gill Sans MT"/>
              </a:rPr>
              <a:t>na</a:t>
            </a:r>
            <a:r>
              <a:rPr sz="2294" spc="53" dirty="0">
                <a:latin typeface="Gill Sans MT"/>
                <a:cs typeface="Gill Sans MT"/>
              </a:rPr>
              <a:t>r</a:t>
            </a:r>
            <a:r>
              <a:rPr sz="2294" dirty="0">
                <a:latin typeface="Gill Sans MT"/>
                <a:cs typeface="Gill Sans MT"/>
              </a:rPr>
              <a:t>y</a:t>
            </a:r>
            <a:r>
              <a:rPr sz="2294" spc="-31" dirty="0">
                <a:latin typeface="Gill Sans MT"/>
                <a:cs typeface="Gill Sans MT"/>
              </a:rPr>
              <a:t> </a:t>
            </a:r>
            <a:r>
              <a:rPr sz="2294" spc="-13" dirty="0">
                <a:latin typeface="Gill Sans MT"/>
                <a:cs typeface="Gill Sans MT"/>
              </a:rPr>
              <a:t>s</a:t>
            </a:r>
            <a:r>
              <a:rPr sz="2294" spc="-18" dirty="0">
                <a:latin typeface="Gill Sans MT"/>
                <a:cs typeface="Gill Sans MT"/>
              </a:rPr>
              <a:t>ea</a:t>
            </a:r>
            <a:r>
              <a:rPr sz="2294" spc="-71" dirty="0">
                <a:latin typeface="Gill Sans MT"/>
                <a:cs typeface="Gill Sans MT"/>
              </a:rPr>
              <a:t>r</a:t>
            </a:r>
            <a:r>
              <a:rPr sz="2294" spc="-18" dirty="0">
                <a:latin typeface="Gill Sans MT"/>
                <a:cs typeface="Gill Sans MT"/>
              </a:rPr>
              <a:t>c</a:t>
            </a:r>
            <a:r>
              <a:rPr sz="2294" dirty="0">
                <a:latin typeface="Gill Sans MT"/>
                <a:cs typeface="Gill Sans MT"/>
              </a:rPr>
              <a:t>h</a:t>
            </a:r>
            <a:endParaRPr sz="2294">
              <a:latin typeface="Gill Sans MT"/>
              <a:cs typeface="Gill Sans MT"/>
            </a:endParaRPr>
          </a:p>
          <a:p>
            <a:pPr marL="764282" lvl="1" indent="-322747">
              <a:lnSpc>
                <a:spcPts val="2003"/>
              </a:lnSpc>
              <a:buFont typeface="Arial"/>
              <a:buChar char="•"/>
              <a:tabLst>
                <a:tab pos="763722" algn="l"/>
                <a:tab pos="764282" algn="l"/>
              </a:tabLst>
            </a:pPr>
            <a:r>
              <a:rPr sz="1677" spc="-4" dirty="0">
                <a:latin typeface="Gill Sans MT"/>
                <a:cs typeface="Gill Sans MT"/>
              </a:rPr>
              <a:t>Compare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to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the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middle,</a:t>
            </a:r>
            <a:r>
              <a:rPr sz="1677" spc="-154" dirty="0">
                <a:latin typeface="Gill Sans MT"/>
                <a:cs typeface="Gill Sans MT"/>
              </a:rPr>
              <a:t> </a:t>
            </a:r>
            <a:r>
              <a:rPr sz="1677" spc="-4" dirty="0">
                <a:latin typeface="Gill Sans MT"/>
                <a:cs typeface="Gill Sans MT"/>
              </a:rPr>
              <a:t>refine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as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higher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or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spc="-4" dirty="0">
                <a:latin typeface="Gill Sans MT"/>
                <a:cs typeface="Gill Sans MT"/>
              </a:rPr>
              <a:t>lower</a:t>
            </a:r>
            <a:endParaRPr sz="1677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sz="1765">
              <a:latin typeface="Gill Sans MT"/>
              <a:cs typeface="Gill Sans MT"/>
            </a:endParaRPr>
          </a:p>
          <a:p>
            <a:pPr marL="333953" indent="-322747"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1677" spc="-4" dirty="0">
                <a:latin typeface="Gill Sans MT"/>
                <a:cs typeface="Gill Sans MT"/>
              </a:rPr>
              <a:t>Searching</a:t>
            </a:r>
            <a:r>
              <a:rPr sz="1677" spc="-18" dirty="0">
                <a:latin typeface="Gill Sans MT"/>
                <a:cs typeface="Gill Sans MT"/>
              </a:rPr>
              <a:t> </a:t>
            </a:r>
            <a:r>
              <a:rPr sz="1677" spc="-4" dirty="0">
                <a:latin typeface="Gill Sans MT"/>
                <a:cs typeface="Gill Sans MT"/>
              </a:rPr>
              <a:t>for</a:t>
            </a:r>
            <a:r>
              <a:rPr sz="1677" spc="-9" dirty="0">
                <a:latin typeface="Gill Sans MT"/>
                <a:cs typeface="Gill Sans MT"/>
              </a:rPr>
              <a:t> </a:t>
            </a:r>
            <a:r>
              <a:rPr sz="1677" spc="-44" dirty="0">
                <a:latin typeface="Gill Sans MT"/>
                <a:cs typeface="Gill Sans MT"/>
              </a:rPr>
              <a:t>GATTACA</a:t>
            </a:r>
            <a:endParaRPr sz="1677">
              <a:latin typeface="Gill Sans MT"/>
              <a:cs typeface="Gill Sans MT"/>
            </a:endParaRPr>
          </a:p>
          <a:p>
            <a:pPr marL="764282" lvl="1" indent="-322747">
              <a:spcBef>
                <a:spcPts val="44"/>
              </a:spcBef>
              <a:buFont typeface="Arial"/>
              <a:buChar char="•"/>
              <a:tabLst>
                <a:tab pos="763722" algn="l"/>
                <a:tab pos="764282" algn="l"/>
              </a:tabLst>
            </a:pPr>
            <a:r>
              <a:rPr sz="1677" spc="13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o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13" dirty="0">
                <a:latin typeface="Gill Sans MT"/>
                <a:cs typeface="Gill Sans MT"/>
              </a:rPr>
              <a:t>H</a:t>
            </a:r>
            <a:r>
              <a:rPr sz="1677" dirty="0">
                <a:latin typeface="Gill Sans MT"/>
                <a:cs typeface="Gill Sans MT"/>
              </a:rPr>
              <a:t>i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15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M</a:t>
            </a:r>
            <a:r>
              <a:rPr sz="1677" spc="4" dirty="0">
                <a:latin typeface="Gill Sans MT"/>
                <a:cs typeface="Gill Sans MT"/>
              </a:rPr>
              <a:t>i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(</a:t>
            </a:r>
            <a:r>
              <a:rPr sz="1677" spc="4" dirty="0">
                <a:latin typeface="Gill Sans MT"/>
                <a:cs typeface="Gill Sans MT"/>
              </a:rPr>
              <a:t>1+15</a:t>
            </a:r>
            <a:r>
              <a:rPr sz="1677" spc="9" dirty="0">
                <a:latin typeface="Gill Sans MT"/>
                <a:cs typeface="Gill Sans MT"/>
              </a:rPr>
              <a:t>)</a:t>
            </a:r>
            <a:r>
              <a:rPr sz="1677" spc="-4" dirty="0">
                <a:latin typeface="Gill Sans MT"/>
                <a:cs typeface="Gill Sans MT"/>
              </a:rPr>
              <a:t>/</a:t>
            </a:r>
            <a:r>
              <a:rPr sz="1677" dirty="0">
                <a:latin typeface="Gill Sans MT"/>
                <a:cs typeface="Gill Sans MT"/>
              </a:rPr>
              <a:t>2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8</a:t>
            </a:r>
            <a:endParaRPr sz="1677">
              <a:latin typeface="Gill Sans MT"/>
              <a:cs typeface="Gill Sans MT"/>
            </a:endParaRPr>
          </a:p>
          <a:p>
            <a:pPr marL="764282" lvl="1" indent="-322747">
              <a:lnSpc>
                <a:spcPts val="2007"/>
              </a:lnSpc>
              <a:spcBef>
                <a:spcPts val="106"/>
              </a:spcBef>
              <a:buFont typeface="Arial"/>
              <a:buChar char="•"/>
              <a:tabLst>
                <a:tab pos="763722" algn="l"/>
                <a:tab pos="764282" algn="l"/>
              </a:tabLst>
            </a:pPr>
            <a:r>
              <a:rPr sz="1677" dirty="0">
                <a:latin typeface="Gill Sans MT"/>
                <a:cs typeface="Gill Sans MT"/>
              </a:rPr>
              <a:t>Middle</a:t>
            </a:r>
            <a:r>
              <a:rPr sz="1677" spc="-4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 </a:t>
            </a:r>
            <a:r>
              <a:rPr sz="1677" spc="4" dirty="0">
                <a:latin typeface="Gill Sans MT"/>
                <a:cs typeface="Gill Sans MT"/>
              </a:rPr>
              <a:t>Suffix[8]</a:t>
            </a:r>
            <a:r>
              <a:rPr sz="1677" spc="-4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 </a:t>
            </a:r>
            <a:r>
              <a:rPr sz="1677" spc="4" dirty="0">
                <a:latin typeface="Gill Sans MT"/>
                <a:cs typeface="Gill Sans MT"/>
              </a:rPr>
              <a:t>CC</a:t>
            </a:r>
            <a:endParaRPr sz="1677">
              <a:latin typeface="Gill Sans MT"/>
              <a:cs typeface="Gill Sans MT"/>
            </a:endParaRPr>
          </a:p>
          <a:p>
            <a:pPr marL="1194611">
              <a:lnSpc>
                <a:spcPts val="2007"/>
              </a:lnSpc>
            </a:pPr>
            <a:r>
              <a:rPr sz="1677" spc="9" dirty="0">
                <a:latin typeface="Gill Sans MT"/>
                <a:cs typeface="Gill Sans MT"/>
              </a:rPr>
              <a:t>=</a:t>
            </a:r>
            <a:r>
              <a:rPr sz="1677" dirty="0">
                <a:latin typeface="Gill Sans MT"/>
                <a:cs typeface="Gill Sans MT"/>
              </a:rPr>
              <a:t>&gt;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Hi</a:t>
            </a:r>
            <a:r>
              <a:rPr sz="1677" dirty="0">
                <a:latin typeface="Gill Sans MT"/>
                <a:cs typeface="Gill Sans MT"/>
              </a:rPr>
              <a:t>g</a:t>
            </a:r>
            <a:r>
              <a:rPr sz="1677" spc="9" dirty="0">
                <a:latin typeface="Gill Sans MT"/>
                <a:cs typeface="Gill Sans MT"/>
              </a:rPr>
              <a:t>he</a:t>
            </a:r>
            <a:r>
              <a:rPr sz="1677" spc="71" dirty="0">
                <a:latin typeface="Gill Sans MT"/>
                <a:cs typeface="Gill Sans MT"/>
              </a:rPr>
              <a:t>r</a:t>
            </a:r>
            <a:r>
              <a:rPr sz="1677" dirty="0">
                <a:latin typeface="Gill Sans MT"/>
                <a:cs typeface="Gill Sans MT"/>
              </a:rPr>
              <a:t>:</a:t>
            </a:r>
            <a:r>
              <a:rPr sz="1677" spc="-159" dirty="0">
                <a:latin typeface="Gill Sans MT"/>
                <a:cs typeface="Gill Sans MT"/>
              </a:rPr>
              <a:t> </a:t>
            </a:r>
            <a:r>
              <a:rPr sz="1677" spc="13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o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M</a:t>
            </a:r>
            <a:r>
              <a:rPr sz="1677" spc="9" dirty="0">
                <a:latin typeface="Gill Sans MT"/>
                <a:cs typeface="Gill Sans MT"/>
              </a:rPr>
              <a:t>i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4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+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1</a:t>
            </a:r>
            <a:endParaRPr sz="1677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13255" y="3175000"/>
            <a:ext cx="3546662" cy="78236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3953" indent="-322747">
              <a:spcBef>
                <a:spcPts val="88"/>
              </a:spcBef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1677" spc="13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o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9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13" dirty="0">
                <a:latin typeface="Gill Sans MT"/>
                <a:cs typeface="Gill Sans MT"/>
              </a:rPr>
              <a:t>H</a:t>
            </a:r>
            <a:r>
              <a:rPr sz="1677" dirty="0">
                <a:latin typeface="Gill Sans MT"/>
                <a:cs typeface="Gill Sans MT"/>
              </a:rPr>
              <a:t>i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15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M</a:t>
            </a:r>
            <a:r>
              <a:rPr sz="1677" spc="4" dirty="0">
                <a:latin typeface="Gill Sans MT"/>
                <a:cs typeface="Gill Sans MT"/>
              </a:rPr>
              <a:t>i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(</a:t>
            </a:r>
            <a:r>
              <a:rPr sz="1677" spc="4" dirty="0">
                <a:latin typeface="Gill Sans MT"/>
                <a:cs typeface="Gill Sans MT"/>
              </a:rPr>
              <a:t>9+15</a:t>
            </a:r>
            <a:r>
              <a:rPr sz="1677" spc="9" dirty="0">
                <a:latin typeface="Gill Sans MT"/>
                <a:cs typeface="Gill Sans MT"/>
              </a:rPr>
              <a:t>)</a:t>
            </a:r>
            <a:r>
              <a:rPr sz="1677" spc="-4" dirty="0">
                <a:latin typeface="Gill Sans MT"/>
                <a:cs typeface="Gill Sans MT"/>
              </a:rPr>
              <a:t>/</a:t>
            </a:r>
            <a:r>
              <a:rPr sz="1677" dirty="0">
                <a:latin typeface="Gill Sans MT"/>
                <a:cs typeface="Gill Sans MT"/>
              </a:rPr>
              <a:t>2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</a:t>
            </a:r>
            <a:r>
              <a:rPr sz="1677" dirty="0">
                <a:latin typeface="Gill Sans MT"/>
                <a:cs typeface="Gill Sans MT"/>
              </a:rPr>
              <a:t>2</a:t>
            </a:r>
            <a:endParaRPr sz="1677">
              <a:latin typeface="Gill Sans MT"/>
              <a:cs typeface="Gill Sans MT"/>
            </a:endParaRPr>
          </a:p>
          <a:p>
            <a:pPr marL="333953" indent="-322747">
              <a:lnSpc>
                <a:spcPts val="2007"/>
              </a:lnSpc>
              <a:spcBef>
                <a:spcPts val="44"/>
              </a:spcBef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1677" spc="9" dirty="0">
                <a:latin typeface="Gill Sans MT"/>
                <a:cs typeface="Gill Sans MT"/>
              </a:rPr>
              <a:t>Mi</a:t>
            </a:r>
            <a:r>
              <a:rPr sz="1677" spc="-13" dirty="0">
                <a:latin typeface="Gill Sans MT"/>
                <a:cs typeface="Gill Sans MT"/>
              </a:rPr>
              <a:t>d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9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e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Suff</a:t>
            </a:r>
            <a:r>
              <a:rPr sz="1677" spc="9" dirty="0">
                <a:latin typeface="Gill Sans MT"/>
                <a:cs typeface="Gill Sans MT"/>
              </a:rPr>
              <a:t>i</a:t>
            </a:r>
            <a:r>
              <a:rPr sz="1677" spc="4" dirty="0">
                <a:latin typeface="Gill Sans MT"/>
                <a:cs typeface="Gill Sans MT"/>
              </a:rPr>
              <a:t>x[12</a:t>
            </a:r>
            <a:r>
              <a:rPr sz="1677" dirty="0">
                <a:latin typeface="Gill Sans MT"/>
                <a:cs typeface="Gill Sans MT"/>
              </a:rPr>
              <a:t>]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-199" dirty="0">
                <a:latin typeface="Gill Sans MT"/>
                <a:cs typeface="Gill Sans MT"/>
              </a:rPr>
              <a:t> </a:t>
            </a:r>
            <a:r>
              <a:rPr sz="1677" spc="-163" dirty="0">
                <a:latin typeface="Gill Sans MT"/>
                <a:cs typeface="Gill Sans MT"/>
              </a:rPr>
              <a:t>T</a:t>
            </a:r>
            <a:r>
              <a:rPr sz="1677" spc="-57" dirty="0">
                <a:latin typeface="Gill Sans MT"/>
                <a:cs typeface="Gill Sans MT"/>
              </a:rPr>
              <a:t>A</a:t>
            </a:r>
            <a:r>
              <a:rPr sz="1677" spc="13" dirty="0">
                <a:latin typeface="Gill Sans MT"/>
                <a:cs typeface="Gill Sans MT"/>
              </a:rPr>
              <a:t>C</a:t>
            </a:r>
            <a:r>
              <a:rPr sz="1677" dirty="0">
                <a:latin typeface="Gill Sans MT"/>
                <a:cs typeface="Gill Sans MT"/>
              </a:rPr>
              <a:t>C</a:t>
            </a:r>
            <a:endParaRPr sz="1677">
              <a:latin typeface="Gill Sans MT"/>
              <a:cs typeface="Gill Sans MT"/>
            </a:endParaRPr>
          </a:p>
          <a:p>
            <a:pPr marL="763722">
              <a:lnSpc>
                <a:spcPts val="2007"/>
              </a:lnSpc>
            </a:pPr>
            <a:r>
              <a:rPr sz="1677" spc="9" dirty="0">
                <a:latin typeface="Gill Sans MT"/>
                <a:cs typeface="Gill Sans MT"/>
              </a:rPr>
              <a:t>=</a:t>
            </a:r>
            <a:r>
              <a:rPr sz="1677" dirty="0">
                <a:latin typeface="Gill Sans MT"/>
                <a:cs typeface="Gill Sans MT"/>
              </a:rPr>
              <a:t>&gt;</a:t>
            </a:r>
            <a:r>
              <a:rPr sz="1677" spc="13" dirty="0">
                <a:latin typeface="Gill Sans MT"/>
                <a:cs typeface="Gill Sans MT"/>
              </a:rPr>
              <a:t> L</a:t>
            </a:r>
            <a:r>
              <a:rPr sz="1677" spc="-13" dirty="0">
                <a:latin typeface="Gill Sans MT"/>
                <a:cs typeface="Gill Sans MT"/>
              </a:rPr>
              <a:t>o</a:t>
            </a:r>
            <a:r>
              <a:rPr sz="1677" spc="-18" dirty="0">
                <a:latin typeface="Gill Sans MT"/>
                <a:cs typeface="Gill Sans MT"/>
              </a:rPr>
              <a:t>w</a:t>
            </a:r>
            <a:r>
              <a:rPr sz="1677" spc="9" dirty="0">
                <a:latin typeface="Gill Sans MT"/>
                <a:cs typeface="Gill Sans MT"/>
              </a:rPr>
              <a:t>e</a:t>
            </a:r>
            <a:r>
              <a:rPr sz="1677" spc="71" dirty="0">
                <a:latin typeface="Gill Sans MT"/>
                <a:cs typeface="Gill Sans MT"/>
              </a:rPr>
              <a:t>r</a:t>
            </a:r>
            <a:r>
              <a:rPr sz="1677" dirty="0">
                <a:latin typeface="Gill Sans MT"/>
                <a:cs typeface="Gill Sans MT"/>
              </a:rPr>
              <a:t>:</a:t>
            </a:r>
            <a:r>
              <a:rPr sz="1677" spc="-159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H</a:t>
            </a:r>
            <a:r>
              <a:rPr sz="1677" dirty="0">
                <a:latin typeface="Gill Sans MT"/>
                <a:cs typeface="Gill Sans MT"/>
              </a:rPr>
              <a:t>i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M</a:t>
            </a:r>
            <a:r>
              <a:rPr sz="1677" spc="9" dirty="0">
                <a:latin typeface="Gill Sans MT"/>
                <a:cs typeface="Gill Sans MT"/>
              </a:rPr>
              <a:t>i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-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1</a:t>
            </a:r>
            <a:endParaRPr sz="1677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13255" y="4205941"/>
            <a:ext cx="3546662" cy="132558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3953" indent="-322747">
              <a:spcBef>
                <a:spcPts val="88"/>
              </a:spcBef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1677" spc="13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o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9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13" dirty="0">
                <a:latin typeface="Gill Sans MT"/>
                <a:cs typeface="Gill Sans MT"/>
              </a:rPr>
              <a:t>H</a:t>
            </a:r>
            <a:r>
              <a:rPr sz="1677" dirty="0">
                <a:latin typeface="Gill Sans MT"/>
                <a:cs typeface="Gill Sans MT"/>
              </a:rPr>
              <a:t>i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11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M</a:t>
            </a:r>
            <a:r>
              <a:rPr sz="1677" spc="4" dirty="0">
                <a:latin typeface="Gill Sans MT"/>
                <a:cs typeface="Gill Sans MT"/>
              </a:rPr>
              <a:t>i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(</a:t>
            </a:r>
            <a:r>
              <a:rPr sz="1677" spc="4" dirty="0">
                <a:latin typeface="Gill Sans MT"/>
                <a:cs typeface="Gill Sans MT"/>
              </a:rPr>
              <a:t>9+11</a:t>
            </a:r>
            <a:r>
              <a:rPr sz="1677" spc="9" dirty="0">
                <a:latin typeface="Gill Sans MT"/>
                <a:cs typeface="Gill Sans MT"/>
              </a:rPr>
              <a:t>)</a:t>
            </a:r>
            <a:r>
              <a:rPr sz="1677" spc="-4" dirty="0">
                <a:latin typeface="Gill Sans MT"/>
                <a:cs typeface="Gill Sans MT"/>
              </a:rPr>
              <a:t>/</a:t>
            </a:r>
            <a:r>
              <a:rPr sz="1677" dirty="0">
                <a:latin typeface="Gill Sans MT"/>
                <a:cs typeface="Gill Sans MT"/>
              </a:rPr>
              <a:t>2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</a:t>
            </a:r>
            <a:r>
              <a:rPr sz="1677" dirty="0">
                <a:latin typeface="Gill Sans MT"/>
                <a:cs typeface="Gill Sans MT"/>
              </a:rPr>
              <a:t>0</a:t>
            </a:r>
            <a:endParaRPr sz="1677">
              <a:latin typeface="Gill Sans MT"/>
              <a:cs typeface="Gill Sans MT"/>
            </a:endParaRPr>
          </a:p>
          <a:p>
            <a:pPr marL="333953" indent="-322747">
              <a:lnSpc>
                <a:spcPts val="2007"/>
              </a:lnSpc>
              <a:spcBef>
                <a:spcPts val="44"/>
              </a:spcBef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1677" dirty="0">
                <a:latin typeface="Gill Sans MT"/>
                <a:cs typeface="Gill Sans MT"/>
              </a:rPr>
              <a:t>Middle</a:t>
            </a:r>
            <a:r>
              <a:rPr sz="1677" spc="-4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 </a:t>
            </a:r>
            <a:r>
              <a:rPr sz="1677" spc="4" dirty="0">
                <a:latin typeface="Gill Sans MT"/>
                <a:cs typeface="Gill Sans MT"/>
              </a:rPr>
              <a:t>Suffix[10]</a:t>
            </a:r>
            <a:r>
              <a:rPr sz="1677" spc="-4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-4" dirty="0">
                <a:latin typeface="Gill Sans MT"/>
                <a:cs typeface="Gill Sans MT"/>
              </a:rPr>
              <a:t> </a:t>
            </a:r>
            <a:r>
              <a:rPr sz="1677" spc="-49" dirty="0">
                <a:latin typeface="Gill Sans MT"/>
                <a:cs typeface="Gill Sans MT"/>
              </a:rPr>
              <a:t>GATTACC</a:t>
            </a:r>
            <a:endParaRPr sz="1677">
              <a:latin typeface="Gill Sans MT"/>
              <a:cs typeface="Gill Sans MT"/>
            </a:endParaRPr>
          </a:p>
          <a:p>
            <a:pPr marL="763722">
              <a:lnSpc>
                <a:spcPts val="2007"/>
              </a:lnSpc>
            </a:pPr>
            <a:r>
              <a:rPr sz="1677" spc="9" dirty="0">
                <a:latin typeface="Gill Sans MT"/>
                <a:cs typeface="Gill Sans MT"/>
              </a:rPr>
              <a:t>=</a:t>
            </a:r>
            <a:r>
              <a:rPr sz="1677" dirty="0">
                <a:latin typeface="Gill Sans MT"/>
                <a:cs typeface="Gill Sans MT"/>
              </a:rPr>
              <a:t>&gt;</a:t>
            </a:r>
            <a:r>
              <a:rPr sz="1677" spc="13" dirty="0">
                <a:latin typeface="Gill Sans MT"/>
                <a:cs typeface="Gill Sans MT"/>
              </a:rPr>
              <a:t> L</a:t>
            </a:r>
            <a:r>
              <a:rPr sz="1677" spc="-13" dirty="0">
                <a:latin typeface="Gill Sans MT"/>
                <a:cs typeface="Gill Sans MT"/>
              </a:rPr>
              <a:t>o</a:t>
            </a:r>
            <a:r>
              <a:rPr sz="1677" spc="-18" dirty="0">
                <a:latin typeface="Gill Sans MT"/>
                <a:cs typeface="Gill Sans MT"/>
              </a:rPr>
              <a:t>w</a:t>
            </a:r>
            <a:r>
              <a:rPr sz="1677" spc="9" dirty="0">
                <a:latin typeface="Gill Sans MT"/>
                <a:cs typeface="Gill Sans MT"/>
              </a:rPr>
              <a:t>e</a:t>
            </a:r>
            <a:r>
              <a:rPr sz="1677" spc="71" dirty="0">
                <a:latin typeface="Gill Sans MT"/>
                <a:cs typeface="Gill Sans MT"/>
              </a:rPr>
              <a:t>r</a:t>
            </a:r>
            <a:r>
              <a:rPr sz="1677" dirty="0">
                <a:latin typeface="Gill Sans MT"/>
                <a:cs typeface="Gill Sans MT"/>
              </a:rPr>
              <a:t>:</a:t>
            </a:r>
            <a:r>
              <a:rPr sz="1677" spc="-159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H</a:t>
            </a:r>
            <a:r>
              <a:rPr sz="1677" dirty="0">
                <a:latin typeface="Gill Sans MT"/>
                <a:cs typeface="Gill Sans MT"/>
              </a:rPr>
              <a:t>i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M</a:t>
            </a:r>
            <a:r>
              <a:rPr sz="1677" spc="9" dirty="0">
                <a:latin typeface="Gill Sans MT"/>
                <a:cs typeface="Gill Sans MT"/>
              </a:rPr>
              <a:t>i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-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1</a:t>
            </a:r>
            <a:endParaRPr sz="1677">
              <a:latin typeface="Gill Sans MT"/>
              <a:cs typeface="Gill Sans MT"/>
            </a:endParaRPr>
          </a:p>
          <a:p>
            <a:pPr>
              <a:spcBef>
                <a:spcPts val="18"/>
              </a:spcBef>
            </a:pPr>
            <a:endParaRPr sz="1853">
              <a:latin typeface="Gill Sans MT"/>
              <a:cs typeface="Gill Sans MT"/>
            </a:endParaRPr>
          </a:p>
          <a:p>
            <a:pPr marL="333953" indent="-322747"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1677" spc="13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o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9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13" dirty="0">
                <a:latin typeface="Gill Sans MT"/>
                <a:cs typeface="Gill Sans MT"/>
              </a:rPr>
              <a:t>H</a:t>
            </a:r>
            <a:r>
              <a:rPr sz="1677" dirty="0">
                <a:latin typeface="Gill Sans MT"/>
                <a:cs typeface="Gill Sans MT"/>
              </a:rPr>
              <a:t>i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9</a:t>
            </a:r>
            <a:r>
              <a:rPr sz="1677" dirty="0">
                <a:latin typeface="Gill Sans MT"/>
                <a:cs typeface="Gill Sans MT"/>
              </a:rPr>
              <a:t>;</a:t>
            </a:r>
            <a:endParaRPr sz="1677">
              <a:latin typeface="Gill Sans MT"/>
              <a:cs typeface="Gill Sans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261412" y="1807883"/>
            <a:ext cx="2966197" cy="4049246"/>
            <a:chOff x="6350000" y="2048934"/>
            <a:chExt cx="3361690" cy="458914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73332" y="2048934"/>
              <a:ext cx="2937932" cy="23622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817359" y="2070947"/>
              <a:ext cx="2844800" cy="2267585"/>
            </a:xfrm>
            <a:custGeom>
              <a:avLst/>
              <a:gdLst/>
              <a:ahLst/>
              <a:cxnLst/>
              <a:rect l="l" t="t" r="r" b="b"/>
              <a:pathLst>
                <a:path w="2844800" h="2267585">
                  <a:moveTo>
                    <a:pt x="2844800" y="0"/>
                  </a:moveTo>
                  <a:lnTo>
                    <a:pt x="0" y="0"/>
                  </a:lnTo>
                  <a:lnTo>
                    <a:pt x="0" y="2267374"/>
                  </a:lnTo>
                  <a:lnTo>
                    <a:pt x="2844800" y="2267374"/>
                  </a:lnTo>
                  <a:lnTo>
                    <a:pt x="2844800" y="0"/>
                  </a:lnTo>
                  <a:close/>
                </a:path>
              </a:pathLst>
            </a:custGeom>
            <a:solidFill>
              <a:srgbClr val="7F7F7F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6932" y="4301067"/>
              <a:ext cx="457200" cy="3302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0866" y="4379676"/>
              <a:ext cx="243997" cy="12576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3332" y="4724400"/>
              <a:ext cx="2937932" cy="191346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817359" y="4744722"/>
              <a:ext cx="2844800" cy="1823720"/>
            </a:xfrm>
            <a:custGeom>
              <a:avLst/>
              <a:gdLst/>
              <a:ahLst/>
              <a:cxnLst/>
              <a:rect l="l" t="t" r="r" b="b"/>
              <a:pathLst>
                <a:path w="2844800" h="1823720">
                  <a:moveTo>
                    <a:pt x="2844800" y="0"/>
                  </a:moveTo>
                  <a:lnTo>
                    <a:pt x="0" y="0"/>
                  </a:lnTo>
                  <a:lnTo>
                    <a:pt x="0" y="1823718"/>
                  </a:lnTo>
                  <a:lnTo>
                    <a:pt x="2844800" y="1823718"/>
                  </a:lnTo>
                  <a:lnTo>
                    <a:pt x="2844800" y="0"/>
                  </a:lnTo>
                  <a:close/>
                </a:path>
              </a:pathLst>
            </a:custGeom>
            <a:solidFill>
              <a:srgbClr val="7F7F7F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0000" y="4529667"/>
              <a:ext cx="457200" cy="33866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93933" y="4611663"/>
              <a:ext cx="243996" cy="125765"/>
            </a:xfrm>
            <a:prstGeom prst="rect">
              <a:avLst/>
            </a:prstGeom>
          </p:spPr>
        </p:pic>
      </p:grp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7667811" y="1558364"/>
          <a:ext cx="2510118" cy="42447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1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8296"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#</a:t>
                      </a:r>
                      <a:endParaRPr sz="1100">
                        <a:latin typeface="Gill Sans MT Bold"/>
                        <a:cs typeface="Gill Sans MT Bold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b="1" spc="-15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Sequence</a:t>
                      </a:r>
                      <a:endParaRPr sz="1100">
                        <a:latin typeface="Gill Sans MT Bold"/>
                        <a:cs typeface="Gill Sans MT Bold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b="1" spc="-110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P</a:t>
                      </a:r>
                      <a:r>
                        <a:rPr sz="1100" b="1" spc="-15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o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s</a:t>
                      </a:r>
                      <a:endParaRPr sz="1100">
                        <a:latin typeface="Gill Sans MT Bold"/>
                        <a:cs typeface="Gill Sans MT Bold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55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27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9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60" dirty="0">
                          <a:latin typeface="Gill Sans MT"/>
                          <a:cs typeface="Gill Sans MT"/>
                        </a:rPr>
                        <a:t>GATTACAGATTACC…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2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7801685" y="4190108"/>
            <a:ext cx="2520651" cy="1600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97"/>
              </a:lnSpc>
              <a:tabLst>
                <a:tab pos="316583" algn="l"/>
                <a:tab pos="2037898" algn="l"/>
              </a:tabLst>
            </a:pPr>
            <a:r>
              <a:rPr sz="1147" spc="-4" dirty="0">
                <a:latin typeface="Gill Sans MT"/>
                <a:cs typeface="Gill Sans MT"/>
              </a:rPr>
              <a:t>10	</a:t>
            </a:r>
            <a:r>
              <a:rPr sz="1147" spc="-49" dirty="0">
                <a:latin typeface="Gill Sans MT"/>
                <a:cs typeface="Gill Sans MT"/>
              </a:rPr>
              <a:t>GATTACC…	</a:t>
            </a:r>
            <a:r>
              <a:rPr sz="1147" dirty="0">
                <a:latin typeface="Gill Sans MT"/>
                <a:cs typeface="Gill Sans MT"/>
              </a:rPr>
              <a:t>9</a:t>
            </a:r>
          </a:p>
          <a:p>
            <a:pPr>
              <a:spcBef>
                <a:spcPts val="855"/>
              </a:spcBef>
              <a:tabLst>
                <a:tab pos="316583" algn="l"/>
                <a:tab pos="2037898" algn="l"/>
              </a:tabLst>
            </a:pPr>
            <a:r>
              <a:rPr sz="1147" spc="-4" dirty="0">
                <a:latin typeface="Gill Sans MT"/>
                <a:cs typeface="Gill Sans MT"/>
              </a:rPr>
              <a:t>11	</a:t>
            </a:r>
            <a:r>
              <a:rPr sz="1147" spc="-53" dirty="0">
                <a:latin typeface="Gill Sans MT"/>
                <a:cs typeface="Gill Sans MT"/>
              </a:rPr>
              <a:t>TACAGATTACC…	</a:t>
            </a:r>
            <a:r>
              <a:rPr sz="1147" dirty="0">
                <a:latin typeface="Gill Sans MT"/>
                <a:cs typeface="Gill Sans MT"/>
              </a:rPr>
              <a:t>5</a:t>
            </a:r>
          </a:p>
          <a:p>
            <a:pPr>
              <a:spcBef>
                <a:spcPts val="803"/>
              </a:spcBef>
              <a:tabLst>
                <a:tab pos="316583" algn="l"/>
                <a:tab pos="2037898" algn="l"/>
              </a:tabLst>
            </a:pPr>
            <a:r>
              <a:rPr sz="1147" spc="-9" dirty="0">
                <a:latin typeface="Gill Sans MT"/>
                <a:cs typeface="Gill Sans MT"/>
              </a:rPr>
              <a:t>1</a:t>
            </a:r>
            <a:r>
              <a:rPr sz="1147" dirty="0">
                <a:latin typeface="Gill Sans MT"/>
                <a:cs typeface="Gill Sans MT"/>
              </a:rPr>
              <a:t>2	</a:t>
            </a:r>
            <a:r>
              <a:rPr sz="1147" spc="-124" dirty="0">
                <a:latin typeface="Gill Sans MT"/>
                <a:cs typeface="Gill Sans MT"/>
              </a:rPr>
              <a:t>T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9" dirty="0">
                <a:latin typeface="Gill Sans MT"/>
                <a:cs typeface="Gill Sans MT"/>
              </a:rPr>
              <a:t>12</a:t>
            </a:r>
            <a:endParaRPr sz="1147" dirty="0">
              <a:latin typeface="Gill Sans MT"/>
              <a:cs typeface="Gill Sans MT"/>
            </a:endParaRPr>
          </a:p>
          <a:p>
            <a:pPr>
              <a:spcBef>
                <a:spcPts val="855"/>
              </a:spcBef>
              <a:tabLst>
                <a:tab pos="316583" algn="l"/>
                <a:tab pos="2037898" algn="l"/>
              </a:tabLst>
            </a:pPr>
            <a:r>
              <a:rPr sz="1147" spc="-4" dirty="0">
                <a:latin typeface="Gill Sans MT"/>
                <a:cs typeface="Gill Sans MT"/>
              </a:rPr>
              <a:t>13	</a:t>
            </a:r>
            <a:r>
              <a:rPr sz="1147" spc="-53" dirty="0">
                <a:latin typeface="Gill Sans MT"/>
                <a:cs typeface="Gill Sans MT"/>
              </a:rPr>
              <a:t>TGATTACAGATTACC…	</a:t>
            </a:r>
            <a:r>
              <a:rPr sz="1147" dirty="0">
                <a:latin typeface="Gill Sans MT"/>
                <a:cs typeface="Gill Sans MT"/>
              </a:rPr>
              <a:t>1</a:t>
            </a:r>
          </a:p>
          <a:p>
            <a:pPr>
              <a:spcBef>
                <a:spcPts val="860"/>
              </a:spcBef>
              <a:tabLst>
                <a:tab pos="316583" algn="l"/>
                <a:tab pos="2037898" algn="l"/>
              </a:tabLst>
            </a:pPr>
            <a:r>
              <a:rPr sz="1147" spc="-9" dirty="0">
                <a:latin typeface="Gill Sans MT"/>
                <a:cs typeface="Gill Sans MT"/>
              </a:rPr>
              <a:t>1</a:t>
            </a:r>
            <a:r>
              <a:rPr sz="1147" dirty="0">
                <a:latin typeface="Gill Sans MT"/>
                <a:cs typeface="Gill Sans MT"/>
              </a:rPr>
              <a:t>4	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8" dirty="0">
                <a:latin typeface="Gill Sans MT"/>
                <a:cs typeface="Gill Sans MT"/>
              </a:rPr>
              <a:t>T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13" dirty="0">
                <a:latin typeface="Gill Sans MT"/>
                <a:cs typeface="Gill Sans MT"/>
              </a:rPr>
              <a:t>C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-18" dirty="0">
                <a:latin typeface="Gill Sans MT"/>
                <a:cs typeface="Gill Sans MT"/>
              </a:rPr>
              <a:t>G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8" dirty="0">
                <a:latin typeface="Gill Sans MT"/>
                <a:cs typeface="Gill Sans MT"/>
              </a:rPr>
              <a:t>T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62" dirty="0">
                <a:latin typeface="Gill Sans MT"/>
                <a:cs typeface="Gill Sans MT"/>
              </a:rPr>
              <a:t>4</a:t>
            </a:r>
            <a:endParaRPr sz="1147" dirty="0">
              <a:latin typeface="Gill Sans MT"/>
              <a:cs typeface="Gill Sans MT"/>
            </a:endParaRPr>
          </a:p>
          <a:p>
            <a:pPr>
              <a:spcBef>
                <a:spcPts val="799"/>
              </a:spcBef>
              <a:tabLst>
                <a:tab pos="316583" algn="l"/>
                <a:tab pos="2037898" algn="l"/>
              </a:tabLst>
            </a:pPr>
            <a:r>
              <a:rPr sz="1147" spc="-9" dirty="0">
                <a:latin typeface="Gill Sans MT"/>
                <a:cs typeface="Gill Sans MT"/>
              </a:rPr>
              <a:t>1</a:t>
            </a:r>
            <a:r>
              <a:rPr sz="1147" dirty="0">
                <a:latin typeface="Gill Sans MT"/>
                <a:cs typeface="Gill Sans MT"/>
              </a:rPr>
              <a:t>5	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8" dirty="0">
                <a:latin typeface="Gill Sans MT"/>
                <a:cs typeface="Gill Sans MT"/>
              </a:rPr>
              <a:t>T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9" dirty="0">
                <a:latin typeface="Gill Sans MT"/>
                <a:cs typeface="Gill Sans MT"/>
              </a:rPr>
              <a:t>11</a:t>
            </a:r>
            <a:endParaRPr sz="1147" dirty="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46619" y="3600823"/>
            <a:ext cx="276785" cy="487502"/>
          </a:xfrm>
          <a:prstGeom prst="rect">
            <a:avLst/>
          </a:prstGeom>
        </p:spPr>
        <p:txBody>
          <a:bodyPr vert="horz" wrap="square" lIns="0" tIns="50987" rIns="0" bIns="0" rtlCol="0">
            <a:spAutoFit/>
          </a:bodyPr>
          <a:lstStyle/>
          <a:p>
            <a:pPr marL="11206" marR="4483" indent="14568">
              <a:lnSpc>
                <a:spcPts val="1703"/>
              </a:lnSpc>
              <a:spcBef>
                <a:spcPts val="401"/>
              </a:spcBef>
            </a:pPr>
            <a:r>
              <a:rPr sz="1677" spc="9" dirty="0">
                <a:latin typeface="Arial"/>
                <a:cs typeface="Arial"/>
              </a:rPr>
              <a:t>Lo  Hi</a:t>
            </a:r>
            <a:endParaRPr sz="167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673788" y="1822827"/>
            <a:ext cx="2510118" cy="3989854"/>
          </a:xfrm>
          <a:custGeom>
            <a:avLst/>
            <a:gdLst/>
            <a:ahLst/>
            <a:cxnLst/>
            <a:rect l="l" t="t" r="r" b="b"/>
            <a:pathLst>
              <a:path w="2844800" h="4521834">
                <a:moveTo>
                  <a:pt x="2844800" y="4228262"/>
                </a:moveTo>
                <a:lnTo>
                  <a:pt x="2357120" y="4228262"/>
                </a:lnTo>
                <a:lnTo>
                  <a:pt x="406400" y="4228262"/>
                </a:lnTo>
                <a:lnTo>
                  <a:pt x="0" y="4228262"/>
                </a:lnTo>
                <a:lnTo>
                  <a:pt x="0" y="4521212"/>
                </a:lnTo>
                <a:lnTo>
                  <a:pt x="406400" y="4521212"/>
                </a:lnTo>
                <a:lnTo>
                  <a:pt x="2357120" y="4521212"/>
                </a:lnTo>
                <a:lnTo>
                  <a:pt x="2844800" y="4521212"/>
                </a:lnTo>
                <a:lnTo>
                  <a:pt x="2844800" y="4228262"/>
                </a:lnTo>
                <a:close/>
              </a:path>
              <a:path w="2844800" h="4521834">
                <a:moveTo>
                  <a:pt x="2844800" y="3591572"/>
                </a:moveTo>
                <a:lnTo>
                  <a:pt x="2357120" y="3591572"/>
                </a:lnTo>
                <a:lnTo>
                  <a:pt x="406400" y="3591572"/>
                </a:lnTo>
                <a:lnTo>
                  <a:pt x="0" y="3591572"/>
                </a:lnTo>
                <a:lnTo>
                  <a:pt x="0" y="3909911"/>
                </a:lnTo>
                <a:lnTo>
                  <a:pt x="406400" y="3909911"/>
                </a:lnTo>
                <a:lnTo>
                  <a:pt x="2357120" y="3909911"/>
                </a:lnTo>
                <a:lnTo>
                  <a:pt x="2844800" y="3909911"/>
                </a:lnTo>
                <a:lnTo>
                  <a:pt x="2844800" y="3591572"/>
                </a:lnTo>
                <a:close/>
              </a:path>
              <a:path w="2844800" h="4521834">
                <a:moveTo>
                  <a:pt x="2844800" y="2954871"/>
                </a:moveTo>
                <a:lnTo>
                  <a:pt x="2357120" y="2954871"/>
                </a:lnTo>
                <a:lnTo>
                  <a:pt x="406400" y="2954871"/>
                </a:lnTo>
                <a:lnTo>
                  <a:pt x="0" y="2954871"/>
                </a:lnTo>
                <a:lnTo>
                  <a:pt x="0" y="3273221"/>
                </a:lnTo>
                <a:lnTo>
                  <a:pt x="406400" y="3273221"/>
                </a:lnTo>
                <a:lnTo>
                  <a:pt x="2357120" y="3273221"/>
                </a:lnTo>
                <a:lnTo>
                  <a:pt x="2844800" y="3273221"/>
                </a:lnTo>
                <a:lnTo>
                  <a:pt x="2844800" y="2954871"/>
                </a:lnTo>
                <a:close/>
              </a:path>
              <a:path w="2844800" h="4521834">
                <a:moveTo>
                  <a:pt x="2844800" y="1757680"/>
                </a:moveTo>
                <a:lnTo>
                  <a:pt x="2357120" y="1757680"/>
                </a:lnTo>
                <a:lnTo>
                  <a:pt x="406400" y="1757680"/>
                </a:lnTo>
                <a:lnTo>
                  <a:pt x="0" y="1757680"/>
                </a:lnTo>
                <a:lnTo>
                  <a:pt x="0" y="2050630"/>
                </a:lnTo>
                <a:lnTo>
                  <a:pt x="406400" y="2050630"/>
                </a:lnTo>
                <a:lnTo>
                  <a:pt x="2357120" y="2050630"/>
                </a:lnTo>
                <a:lnTo>
                  <a:pt x="2844800" y="2050630"/>
                </a:lnTo>
                <a:lnTo>
                  <a:pt x="2844800" y="1757680"/>
                </a:lnTo>
                <a:close/>
              </a:path>
              <a:path w="2844800" h="4521834">
                <a:moveTo>
                  <a:pt x="2844800" y="1171790"/>
                </a:moveTo>
                <a:lnTo>
                  <a:pt x="2357120" y="1171790"/>
                </a:lnTo>
                <a:lnTo>
                  <a:pt x="406400" y="1171790"/>
                </a:lnTo>
                <a:lnTo>
                  <a:pt x="0" y="1171790"/>
                </a:lnTo>
                <a:lnTo>
                  <a:pt x="0" y="1464741"/>
                </a:lnTo>
                <a:lnTo>
                  <a:pt x="406400" y="1464741"/>
                </a:lnTo>
                <a:lnTo>
                  <a:pt x="2357120" y="1464741"/>
                </a:lnTo>
                <a:lnTo>
                  <a:pt x="2844800" y="1464741"/>
                </a:lnTo>
                <a:lnTo>
                  <a:pt x="2844800" y="1171790"/>
                </a:lnTo>
                <a:close/>
              </a:path>
              <a:path w="2844800" h="4521834">
                <a:moveTo>
                  <a:pt x="2844800" y="585901"/>
                </a:moveTo>
                <a:lnTo>
                  <a:pt x="2357120" y="585901"/>
                </a:lnTo>
                <a:lnTo>
                  <a:pt x="406400" y="585901"/>
                </a:lnTo>
                <a:lnTo>
                  <a:pt x="0" y="585901"/>
                </a:lnTo>
                <a:lnTo>
                  <a:pt x="0" y="878840"/>
                </a:lnTo>
                <a:lnTo>
                  <a:pt x="406400" y="878840"/>
                </a:lnTo>
                <a:lnTo>
                  <a:pt x="2357120" y="878840"/>
                </a:lnTo>
                <a:lnTo>
                  <a:pt x="2844800" y="878840"/>
                </a:lnTo>
                <a:lnTo>
                  <a:pt x="2844800" y="585901"/>
                </a:lnTo>
                <a:close/>
              </a:path>
              <a:path w="2844800" h="4521834">
                <a:moveTo>
                  <a:pt x="2844800" y="0"/>
                </a:moveTo>
                <a:lnTo>
                  <a:pt x="2357120" y="0"/>
                </a:lnTo>
                <a:lnTo>
                  <a:pt x="406400" y="0"/>
                </a:lnTo>
                <a:lnTo>
                  <a:pt x="0" y="0"/>
                </a:lnTo>
                <a:lnTo>
                  <a:pt x="0" y="292950"/>
                </a:lnTo>
                <a:lnTo>
                  <a:pt x="406400" y="292950"/>
                </a:lnTo>
                <a:lnTo>
                  <a:pt x="2357120" y="292950"/>
                </a:lnTo>
                <a:lnTo>
                  <a:pt x="2844800" y="292950"/>
                </a:lnTo>
                <a:lnTo>
                  <a:pt x="2844800" y="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4" name="object 4"/>
          <p:cNvSpPr txBox="1"/>
          <p:nvPr/>
        </p:nvSpPr>
        <p:spPr>
          <a:xfrm>
            <a:off x="7873401" y="1866755"/>
            <a:ext cx="2110068" cy="1992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97"/>
              </a:lnSpc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1	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13" dirty="0">
                <a:latin typeface="Gill Sans MT"/>
                <a:cs typeface="Gill Sans MT"/>
              </a:rPr>
              <a:t>C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8" dirty="0">
                <a:latin typeface="Gill Sans MT"/>
                <a:cs typeface="Gill Sans MT"/>
              </a:rPr>
              <a:t>G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8" dirty="0">
                <a:latin typeface="Gill Sans MT"/>
                <a:cs typeface="Gill Sans MT"/>
              </a:rPr>
              <a:t>T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62" dirty="0">
                <a:latin typeface="Gill Sans MT"/>
                <a:cs typeface="Gill Sans MT"/>
              </a:rPr>
              <a:t>6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22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2	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318" dirty="0">
                <a:latin typeface="Gill Sans MT"/>
                <a:cs typeface="Gill Sans MT"/>
              </a:rPr>
              <a:t>13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84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3	</a:t>
            </a:r>
            <a:r>
              <a:rPr sz="1147" spc="-49" dirty="0">
                <a:latin typeface="Gill Sans MT"/>
                <a:cs typeface="Gill Sans MT"/>
              </a:rPr>
              <a:t>AGATTACC…	</a:t>
            </a:r>
            <a:r>
              <a:rPr sz="1147" dirty="0">
                <a:latin typeface="Gill Sans MT"/>
                <a:cs typeface="Gill Sans MT"/>
              </a:rPr>
              <a:t>8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79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4	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4" dirty="0">
                <a:latin typeface="Gill Sans MT"/>
                <a:cs typeface="Gill Sans MT"/>
              </a:rPr>
              <a:t>T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13" dirty="0">
                <a:latin typeface="Gill Sans MT"/>
                <a:cs typeface="Gill Sans MT"/>
              </a:rPr>
              <a:t>C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-18" dirty="0">
                <a:latin typeface="Gill Sans MT"/>
                <a:cs typeface="Gill Sans MT"/>
              </a:rPr>
              <a:t>G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4" dirty="0">
                <a:latin typeface="Gill Sans MT"/>
                <a:cs typeface="Gill Sans MT"/>
              </a:rPr>
              <a:t>T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62" dirty="0">
                <a:latin typeface="Gill Sans MT"/>
                <a:cs typeface="Gill Sans MT"/>
              </a:rPr>
              <a:t>3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27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5	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4" dirty="0">
                <a:latin typeface="Gill Sans MT"/>
                <a:cs typeface="Gill Sans MT"/>
              </a:rPr>
              <a:t>T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9" dirty="0">
                <a:latin typeface="Gill Sans MT"/>
                <a:cs typeface="Gill Sans MT"/>
              </a:rPr>
              <a:t>10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79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6	</a:t>
            </a:r>
            <a:r>
              <a:rPr sz="1147" spc="-13" dirty="0">
                <a:latin typeface="Gill Sans MT"/>
                <a:cs typeface="Gill Sans MT"/>
              </a:rPr>
              <a:t>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9" dirty="0">
                <a:latin typeface="Gill Sans MT"/>
                <a:cs typeface="Gill Sans MT"/>
              </a:rPr>
              <a:t>15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27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7	</a:t>
            </a:r>
            <a:r>
              <a:rPr sz="1147" spc="13" dirty="0">
                <a:latin typeface="Gill Sans MT"/>
                <a:cs typeface="Gill Sans MT"/>
              </a:rPr>
              <a:t>C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8" dirty="0">
                <a:latin typeface="Gill Sans MT"/>
                <a:cs typeface="Gill Sans MT"/>
              </a:rPr>
              <a:t>G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8" dirty="0">
                <a:latin typeface="Gill Sans MT"/>
                <a:cs typeface="Gill Sans MT"/>
              </a:rPr>
              <a:t>T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62" dirty="0">
                <a:latin typeface="Gill Sans MT"/>
                <a:cs typeface="Gill Sans MT"/>
              </a:rPr>
              <a:t>7</a:t>
            </a:r>
            <a:endParaRPr sz="1147">
              <a:latin typeface="Gill Sans MT"/>
              <a:cs typeface="Gill Sans MT"/>
            </a:endParaRPr>
          </a:p>
          <a:p>
            <a:pPr>
              <a:spcBef>
                <a:spcPts val="679"/>
              </a:spcBef>
              <a:tabLst>
                <a:tab pos="244862" algn="l"/>
                <a:tab pos="1966177" algn="l"/>
              </a:tabLst>
            </a:pPr>
            <a:r>
              <a:rPr sz="1147" dirty="0">
                <a:latin typeface="Gill Sans MT"/>
                <a:cs typeface="Gill Sans MT"/>
              </a:rPr>
              <a:t>8	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318" dirty="0">
                <a:latin typeface="Gill Sans MT"/>
                <a:cs typeface="Gill Sans MT"/>
              </a:rPr>
              <a:t>14</a:t>
            </a:r>
            <a:endParaRPr sz="1147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82949" y="1012264"/>
            <a:ext cx="5072903" cy="19276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3953" indent="-322747">
              <a:lnSpc>
                <a:spcPts val="2744"/>
              </a:lnSpc>
              <a:spcBef>
                <a:spcPts val="88"/>
              </a:spcBef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2294" spc="-18" dirty="0">
                <a:latin typeface="Gill Sans MT"/>
                <a:cs typeface="Gill Sans MT"/>
              </a:rPr>
              <a:t>S</a:t>
            </a:r>
            <a:r>
              <a:rPr sz="2294" spc="-13" dirty="0">
                <a:latin typeface="Gill Sans MT"/>
                <a:cs typeface="Gill Sans MT"/>
              </a:rPr>
              <a:t>t</a:t>
            </a:r>
            <a:r>
              <a:rPr sz="2294" spc="-18" dirty="0">
                <a:latin typeface="Gill Sans MT"/>
                <a:cs typeface="Gill Sans MT"/>
              </a:rPr>
              <a:t>ra</a:t>
            </a:r>
            <a:r>
              <a:rPr sz="2294" spc="-13" dirty="0">
                <a:latin typeface="Gill Sans MT"/>
                <a:cs typeface="Gill Sans MT"/>
              </a:rPr>
              <a:t>t</a:t>
            </a:r>
            <a:r>
              <a:rPr sz="2294" spc="-18" dirty="0">
                <a:latin typeface="Gill Sans MT"/>
                <a:cs typeface="Gill Sans MT"/>
              </a:rPr>
              <a:t>e</a:t>
            </a:r>
            <a:r>
              <a:rPr sz="2294" spc="31" dirty="0">
                <a:latin typeface="Gill Sans MT"/>
                <a:cs typeface="Gill Sans MT"/>
              </a:rPr>
              <a:t>g</a:t>
            </a:r>
            <a:r>
              <a:rPr sz="2294" dirty="0">
                <a:latin typeface="Gill Sans MT"/>
                <a:cs typeface="Gill Sans MT"/>
              </a:rPr>
              <a:t>y</a:t>
            </a:r>
            <a:r>
              <a:rPr sz="2294" spc="-31" dirty="0">
                <a:latin typeface="Gill Sans MT"/>
                <a:cs typeface="Gill Sans MT"/>
              </a:rPr>
              <a:t> </a:t>
            </a:r>
            <a:r>
              <a:rPr sz="2294" spc="-18" dirty="0">
                <a:latin typeface="Gill Sans MT"/>
                <a:cs typeface="Gill Sans MT"/>
              </a:rPr>
              <a:t>2</a:t>
            </a:r>
            <a:r>
              <a:rPr sz="2294" dirty="0">
                <a:latin typeface="Gill Sans MT"/>
                <a:cs typeface="Gill Sans MT"/>
              </a:rPr>
              <a:t>:</a:t>
            </a:r>
            <a:r>
              <a:rPr sz="2294" spc="-247" dirty="0">
                <a:latin typeface="Gill Sans MT"/>
                <a:cs typeface="Gill Sans MT"/>
              </a:rPr>
              <a:t> </a:t>
            </a:r>
            <a:r>
              <a:rPr sz="2294" spc="-22" dirty="0">
                <a:latin typeface="Gill Sans MT"/>
                <a:cs typeface="Gill Sans MT"/>
              </a:rPr>
              <a:t>B</a:t>
            </a:r>
            <a:r>
              <a:rPr sz="2294" spc="-13" dirty="0">
                <a:latin typeface="Gill Sans MT"/>
                <a:cs typeface="Gill Sans MT"/>
              </a:rPr>
              <a:t>i</a:t>
            </a:r>
            <a:r>
              <a:rPr sz="2294" spc="-18" dirty="0">
                <a:latin typeface="Gill Sans MT"/>
                <a:cs typeface="Gill Sans MT"/>
              </a:rPr>
              <a:t>na</a:t>
            </a:r>
            <a:r>
              <a:rPr sz="2294" spc="53" dirty="0">
                <a:latin typeface="Gill Sans MT"/>
                <a:cs typeface="Gill Sans MT"/>
              </a:rPr>
              <a:t>r</a:t>
            </a:r>
            <a:r>
              <a:rPr sz="2294" dirty="0">
                <a:latin typeface="Gill Sans MT"/>
                <a:cs typeface="Gill Sans MT"/>
              </a:rPr>
              <a:t>y</a:t>
            </a:r>
            <a:r>
              <a:rPr sz="2294" spc="-31" dirty="0">
                <a:latin typeface="Gill Sans MT"/>
                <a:cs typeface="Gill Sans MT"/>
              </a:rPr>
              <a:t> </a:t>
            </a:r>
            <a:r>
              <a:rPr sz="2294" spc="-13" dirty="0">
                <a:latin typeface="Gill Sans MT"/>
                <a:cs typeface="Gill Sans MT"/>
              </a:rPr>
              <a:t>s</a:t>
            </a:r>
            <a:r>
              <a:rPr sz="2294" spc="-18" dirty="0">
                <a:latin typeface="Gill Sans MT"/>
                <a:cs typeface="Gill Sans MT"/>
              </a:rPr>
              <a:t>ea</a:t>
            </a:r>
            <a:r>
              <a:rPr sz="2294" spc="-71" dirty="0">
                <a:latin typeface="Gill Sans MT"/>
                <a:cs typeface="Gill Sans MT"/>
              </a:rPr>
              <a:t>r</a:t>
            </a:r>
            <a:r>
              <a:rPr sz="2294" spc="-18" dirty="0">
                <a:latin typeface="Gill Sans MT"/>
                <a:cs typeface="Gill Sans MT"/>
              </a:rPr>
              <a:t>c</a:t>
            </a:r>
            <a:r>
              <a:rPr sz="2294" dirty="0">
                <a:latin typeface="Gill Sans MT"/>
                <a:cs typeface="Gill Sans MT"/>
              </a:rPr>
              <a:t>h</a:t>
            </a:r>
            <a:endParaRPr sz="2294">
              <a:latin typeface="Gill Sans MT"/>
              <a:cs typeface="Gill Sans MT"/>
            </a:endParaRPr>
          </a:p>
          <a:p>
            <a:pPr marL="764282" lvl="1" indent="-322747">
              <a:lnSpc>
                <a:spcPts val="2003"/>
              </a:lnSpc>
              <a:buFont typeface="Arial"/>
              <a:buChar char="•"/>
              <a:tabLst>
                <a:tab pos="763722" algn="l"/>
                <a:tab pos="764282" algn="l"/>
              </a:tabLst>
            </a:pPr>
            <a:r>
              <a:rPr sz="1677" spc="-4" dirty="0">
                <a:latin typeface="Gill Sans MT"/>
                <a:cs typeface="Gill Sans MT"/>
              </a:rPr>
              <a:t>Compare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to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the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middle,</a:t>
            </a:r>
            <a:r>
              <a:rPr sz="1677" spc="-154" dirty="0">
                <a:latin typeface="Gill Sans MT"/>
                <a:cs typeface="Gill Sans MT"/>
              </a:rPr>
              <a:t> </a:t>
            </a:r>
            <a:r>
              <a:rPr sz="1677" spc="-4" dirty="0">
                <a:latin typeface="Gill Sans MT"/>
                <a:cs typeface="Gill Sans MT"/>
              </a:rPr>
              <a:t>refine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as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higher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or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spc="-4" dirty="0">
                <a:latin typeface="Gill Sans MT"/>
                <a:cs typeface="Gill Sans MT"/>
              </a:rPr>
              <a:t>lower</a:t>
            </a:r>
            <a:endParaRPr sz="1677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sz="1765">
              <a:latin typeface="Gill Sans MT"/>
              <a:cs typeface="Gill Sans MT"/>
            </a:endParaRPr>
          </a:p>
          <a:p>
            <a:pPr marL="333953" indent="-322747"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1677" spc="-4" dirty="0">
                <a:latin typeface="Gill Sans MT"/>
                <a:cs typeface="Gill Sans MT"/>
              </a:rPr>
              <a:t>Searching</a:t>
            </a:r>
            <a:r>
              <a:rPr sz="1677" spc="-18" dirty="0">
                <a:latin typeface="Gill Sans MT"/>
                <a:cs typeface="Gill Sans MT"/>
              </a:rPr>
              <a:t> </a:t>
            </a:r>
            <a:r>
              <a:rPr sz="1677" spc="-4" dirty="0">
                <a:latin typeface="Gill Sans MT"/>
                <a:cs typeface="Gill Sans MT"/>
              </a:rPr>
              <a:t>for</a:t>
            </a:r>
            <a:r>
              <a:rPr sz="1677" spc="-9" dirty="0">
                <a:latin typeface="Gill Sans MT"/>
                <a:cs typeface="Gill Sans MT"/>
              </a:rPr>
              <a:t> </a:t>
            </a:r>
            <a:r>
              <a:rPr sz="1677" spc="-44" dirty="0">
                <a:latin typeface="Gill Sans MT"/>
                <a:cs typeface="Gill Sans MT"/>
              </a:rPr>
              <a:t>GATTACA</a:t>
            </a:r>
            <a:endParaRPr sz="1677">
              <a:latin typeface="Gill Sans MT"/>
              <a:cs typeface="Gill Sans MT"/>
            </a:endParaRPr>
          </a:p>
          <a:p>
            <a:pPr marL="764282" lvl="1" indent="-322747">
              <a:spcBef>
                <a:spcPts val="44"/>
              </a:spcBef>
              <a:buFont typeface="Arial"/>
              <a:buChar char="•"/>
              <a:tabLst>
                <a:tab pos="763722" algn="l"/>
                <a:tab pos="764282" algn="l"/>
              </a:tabLst>
            </a:pPr>
            <a:r>
              <a:rPr sz="1677" spc="13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o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13" dirty="0">
                <a:latin typeface="Gill Sans MT"/>
                <a:cs typeface="Gill Sans MT"/>
              </a:rPr>
              <a:t>H</a:t>
            </a:r>
            <a:r>
              <a:rPr sz="1677" dirty="0">
                <a:latin typeface="Gill Sans MT"/>
                <a:cs typeface="Gill Sans MT"/>
              </a:rPr>
              <a:t>i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15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M</a:t>
            </a:r>
            <a:r>
              <a:rPr sz="1677" spc="4" dirty="0">
                <a:latin typeface="Gill Sans MT"/>
                <a:cs typeface="Gill Sans MT"/>
              </a:rPr>
              <a:t>i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(</a:t>
            </a:r>
            <a:r>
              <a:rPr sz="1677" spc="4" dirty="0">
                <a:latin typeface="Gill Sans MT"/>
                <a:cs typeface="Gill Sans MT"/>
              </a:rPr>
              <a:t>1+15</a:t>
            </a:r>
            <a:r>
              <a:rPr sz="1677" spc="9" dirty="0">
                <a:latin typeface="Gill Sans MT"/>
                <a:cs typeface="Gill Sans MT"/>
              </a:rPr>
              <a:t>)</a:t>
            </a:r>
            <a:r>
              <a:rPr sz="1677" spc="-4" dirty="0">
                <a:latin typeface="Gill Sans MT"/>
                <a:cs typeface="Gill Sans MT"/>
              </a:rPr>
              <a:t>/</a:t>
            </a:r>
            <a:r>
              <a:rPr sz="1677" dirty="0">
                <a:latin typeface="Gill Sans MT"/>
                <a:cs typeface="Gill Sans MT"/>
              </a:rPr>
              <a:t>2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8</a:t>
            </a:r>
            <a:endParaRPr sz="1677">
              <a:latin typeface="Gill Sans MT"/>
              <a:cs typeface="Gill Sans MT"/>
            </a:endParaRPr>
          </a:p>
          <a:p>
            <a:pPr marL="764282" lvl="1" indent="-322747">
              <a:lnSpc>
                <a:spcPts val="2007"/>
              </a:lnSpc>
              <a:spcBef>
                <a:spcPts val="106"/>
              </a:spcBef>
              <a:buFont typeface="Arial"/>
              <a:buChar char="•"/>
              <a:tabLst>
                <a:tab pos="763722" algn="l"/>
                <a:tab pos="764282" algn="l"/>
              </a:tabLst>
            </a:pPr>
            <a:r>
              <a:rPr sz="1677" dirty="0">
                <a:latin typeface="Gill Sans MT"/>
                <a:cs typeface="Gill Sans MT"/>
              </a:rPr>
              <a:t>Middle</a:t>
            </a:r>
            <a:r>
              <a:rPr sz="1677" spc="-4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 </a:t>
            </a:r>
            <a:r>
              <a:rPr sz="1677" spc="4" dirty="0">
                <a:latin typeface="Gill Sans MT"/>
                <a:cs typeface="Gill Sans MT"/>
              </a:rPr>
              <a:t>Suffix[8]</a:t>
            </a:r>
            <a:r>
              <a:rPr sz="1677" spc="-4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 </a:t>
            </a:r>
            <a:r>
              <a:rPr sz="1677" spc="4" dirty="0">
                <a:latin typeface="Gill Sans MT"/>
                <a:cs typeface="Gill Sans MT"/>
              </a:rPr>
              <a:t>CC</a:t>
            </a:r>
            <a:endParaRPr sz="1677">
              <a:latin typeface="Gill Sans MT"/>
              <a:cs typeface="Gill Sans MT"/>
            </a:endParaRPr>
          </a:p>
          <a:p>
            <a:pPr marL="1194611">
              <a:lnSpc>
                <a:spcPts val="2007"/>
              </a:lnSpc>
            </a:pPr>
            <a:r>
              <a:rPr sz="1677" spc="9" dirty="0">
                <a:latin typeface="Gill Sans MT"/>
                <a:cs typeface="Gill Sans MT"/>
              </a:rPr>
              <a:t>=</a:t>
            </a:r>
            <a:r>
              <a:rPr sz="1677" dirty="0">
                <a:latin typeface="Gill Sans MT"/>
                <a:cs typeface="Gill Sans MT"/>
              </a:rPr>
              <a:t>&gt;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Hi</a:t>
            </a:r>
            <a:r>
              <a:rPr sz="1677" dirty="0">
                <a:latin typeface="Gill Sans MT"/>
                <a:cs typeface="Gill Sans MT"/>
              </a:rPr>
              <a:t>g</a:t>
            </a:r>
            <a:r>
              <a:rPr sz="1677" spc="9" dirty="0">
                <a:latin typeface="Gill Sans MT"/>
                <a:cs typeface="Gill Sans MT"/>
              </a:rPr>
              <a:t>he</a:t>
            </a:r>
            <a:r>
              <a:rPr sz="1677" spc="71" dirty="0">
                <a:latin typeface="Gill Sans MT"/>
                <a:cs typeface="Gill Sans MT"/>
              </a:rPr>
              <a:t>r</a:t>
            </a:r>
            <a:r>
              <a:rPr sz="1677" dirty="0">
                <a:latin typeface="Gill Sans MT"/>
                <a:cs typeface="Gill Sans MT"/>
              </a:rPr>
              <a:t>:</a:t>
            </a:r>
            <a:r>
              <a:rPr sz="1677" spc="-159" dirty="0">
                <a:latin typeface="Gill Sans MT"/>
                <a:cs typeface="Gill Sans MT"/>
              </a:rPr>
              <a:t> </a:t>
            </a:r>
            <a:r>
              <a:rPr sz="1677" spc="13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o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M</a:t>
            </a:r>
            <a:r>
              <a:rPr sz="1677" spc="9" dirty="0">
                <a:latin typeface="Gill Sans MT"/>
                <a:cs typeface="Gill Sans MT"/>
              </a:rPr>
              <a:t>i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4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+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1</a:t>
            </a:r>
            <a:endParaRPr sz="1677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13255" y="3175000"/>
            <a:ext cx="3546662" cy="78236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3953" indent="-322747">
              <a:spcBef>
                <a:spcPts val="88"/>
              </a:spcBef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1677" spc="13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o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9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13" dirty="0">
                <a:latin typeface="Gill Sans MT"/>
                <a:cs typeface="Gill Sans MT"/>
              </a:rPr>
              <a:t>H</a:t>
            </a:r>
            <a:r>
              <a:rPr sz="1677" dirty="0">
                <a:latin typeface="Gill Sans MT"/>
                <a:cs typeface="Gill Sans MT"/>
              </a:rPr>
              <a:t>i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15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M</a:t>
            </a:r>
            <a:r>
              <a:rPr sz="1677" spc="4" dirty="0">
                <a:latin typeface="Gill Sans MT"/>
                <a:cs typeface="Gill Sans MT"/>
              </a:rPr>
              <a:t>i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(</a:t>
            </a:r>
            <a:r>
              <a:rPr sz="1677" spc="4" dirty="0">
                <a:latin typeface="Gill Sans MT"/>
                <a:cs typeface="Gill Sans MT"/>
              </a:rPr>
              <a:t>9+15</a:t>
            </a:r>
            <a:r>
              <a:rPr sz="1677" spc="9" dirty="0">
                <a:latin typeface="Gill Sans MT"/>
                <a:cs typeface="Gill Sans MT"/>
              </a:rPr>
              <a:t>)</a:t>
            </a:r>
            <a:r>
              <a:rPr sz="1677" spc="-4" dirty="0">
                <a:latin typeface="Gill Sans MT"/>
                <a:cs typeface="Gill Sans MT"/>
              </a:rPr>
              <a:t>/</a:t>
            </a:r>
            <a:r>
              <a:rPr sz="1677" dirty="0">
                <a:latin typeface="Gill Sans MT"/>
                <a:cs typeface="Gill Sans MT"/>
              </a:rPr>
              <a:t>2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</a:t>
            </a:r>
            <a:r>
              <a:rPr sz="1677" dirty="0">
                <a:latin typeface="Gill Sans MT"/>
                <a:cs typeface="Gill Sans MT"/>
              </a:rPr>
              <a:t>2</a:t>
            </a:r>
            <a:endParaRPr sz="1677">
              <a:latin typeface="Gill Sans MT"/>
              <a:cs typeface="Gill Sans MT"/>
            </a:endParaRPr>
          </a:p>
          <a:p>
            <a:pPr marL="333953" indent="-322747">
              <a:lnSpc>
                <a:spcPts val="2007"/>
              </a:lnSpc>
              <a:spcBef>
                <a:spcPts val="44"/>
              </a:spcBef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1677" spc="9" dirty="0">
                <a:latin typeface="Gill Sans MT"/>
                <a:cs typeface="Gill Sans MT"/>
              </a:rPr>
              <a:t>Mi</a:t>
            </a:r>
            <a:r>
              <a:rPr sz="1677" spc="-13" dirty="0">
                <a:latin typeface="Gill Sans MT"/>
                <a:cs typeface="Gill Sans MT"/>
              </a:rPr>
              <a:t>d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9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e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Suff</a:t>
            </a:r>
            <a:r>
              <a:rPr sz="1677" spc="9" dirty="0">
                <a:latin typeface="Gill Sans MT"/>
                <a:cs typeface="Gill Sans MT"/>
              </a:rPr>
              <a:t>i</a:t>
            </a:r>
            <a:r>
              <a:rPr sz="1677" spc="4" dirty="0">
                <a:latin typeface="Gill Sans MT"/>
                <a:cs typeface="Gill Sans MT"/>
              </a:rPr>
              <a:t>x[12</a:t>
            </a:r>
            <a:r>
              <a:rPr sz="1677" dirty="0">
                <a:latin typeface="Gill Sans MT"/>
                <a:cs typeface="Gill Sans MT"/>
              </a:rPr>
              <a:t>]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-199" dirty="0">
                <a:latin typeface="Gill Sans MT"/>
                <a:cs typeface="Gill Sans MT"/>
              </a:rPr>
              <a:t> </a:t>
            </a:r>
            <a:r>
              <a:rPr sz="1677" spc="-163" dirty="0">
                <a:latin typeface="Gill Sans MT"/>
                <a:cs typeface="Gill Sans MT"/>
              </a:rPr>
              <a:t>T</a:t>
            </a:r>
            <a:r>
              <a:rPr sz="1677" spc="-57" dirty="0">
                <a:latin typeface="Gill Sans MT"/>
                <a:cs typeface="Gill Sans MT"/>
              </a:rPr>
              <a:t>A</a:t>
            </a:r>
            <a:r>
              <a:rPr sz="1677" spc="13" dirty="0">
                <a:latin typeface="Gill Sans MT"/>
                <a:cs typeface="Gill Sans MT"/>
              </a:rPr>
              <a:t>C</a:t>
            </a:r>
            <a:r>
              <a:rPr sz="1677" dirty="0">
                <a:latin typeface="Gill Sans MT"/>
                <a:cs typeface="Gill Sans MT"/>
              </a:rPr>
              <a:t>C</a:t>
            </a:r>
            <a:endParaRPr sz="1677">
              <a:latin typeface="Gill Sans MT"/>
              <a:cs typeface="Gill Sans MT"/>
            </a:endParaRPr>
          </a:p>
          <a:p>
            <a:pPr marL="763722">
              <a:lnSpc>
                <a:spcPts val="2007"/>
              </a:lnSpc>
            </a:pPr>
            <a:r>
              <a:rPr sz="1677" spc="9" dirty="0">
                <a:latin typeface="Gill Sans MT"/>
                <a:cs typeface="Gill Sans MT"/>
              </a:rPr>
              <a:t>=</a:t>
            </a:r>
            <a:r>
              <a:rPr sz="1677" dirty="0">
                <a:latin typeface="Gill Sans MT"/>
                <a:cs typeface="Gill Sans MT"/>
              </a:rPr>
              <a:t>&gt;</a:t>
            </a:r>
            <a:r>
              <a:rPr sz="1677" spc="13" dirty="0">
                <a:latin typeface="Gill Sans MT"/>
                <a:cs typeface="Gill Sans MT"/>
              </a:rPr>
              <a:t> L</a:t>
            </a:r>
            <a:r>
              <a:rPr sz="1677" spc="-13" dirty="0">
                <a:latin typeface="Gill Sans MT"/>
                <a:cs typeface="Gill Sans MT"/>
              </a:rPr>
              <a:t>o</a:t>
            </a:r>
            <a:r>
              <a:rPr sz="1677" spc="-18" dirty="0">
                <a:latin typeface="Gill Sans MT"/>
                <a:cs typeface="Gill Sans MT"/>
              </a:rPr>
              <a:t>w</a:t>
            </a:r>
            <a:r>
              <a:rPr sz="1677" spc="9" dirty="0">
                <a:latin typeface="Gill Sans MT"/>
                <a:cs typeface="Gill Sans MT"/>
              </a:rPr>
              <a:t>e</a:t>
            </a:r>
            <a:r>
              <a:rPr sz="1677" spc="71" dirty="0">
                <a:latin typeface="Gill Sans MT"/>
                <a:cs typeface="Gill Sans MT"/>
              </a:rPr>
              <a:t>r</a:t>
            </a:r>
            <a:r>
              <a:rPr sz="1677" dirty="0">
                <a:latin typeface="Gill Sans MT"/>
                <a:cs typeface="Gill Sans MT"/>
              </a:rPr>
              <a:t>:</a:t>
            </a:r>
            <a:r>
              <a:rPr sz="1677" spc="-159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H</a:t>
            </a:r>
            <a:r>
              <a:rPr sz="1677" dirty="0">
                <a:latin typeface="Gill Sans MT"/>
                <a:cs typeface="Gill Sans MT"/>
              </a:rPr>
              <a:t>i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M</a:t>
            </a:r>
            <a:r>
              <a:rPr sz="1677" spc="9" dirty="0">
                <a:latin typeface="Gill Sans MT"/>
                <a:cs typeface="Gill Sans MT"/>
              </a:rPr>
              <a:t>i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-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1</a:t>
            </a:r>
            <a:endParaRPr sz="1677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13255" y="4205941"/>
            <a:ext cx="3546662" cy="183854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22186" indent="-322186">
              <a:spcBef>
                <a:spcPts val="88"/>
              </a:spcBef>
              <a:buFont typeface="Arial"/>
              <a:buChar char="•"/>
              <a:tabLst>
                <a:tab pos="322186" algn="l"/>
                <a:tab pos="333953" algn="l"/>
              </a:tabLst>
            </a:pPr>
            <a:r>
              <a:rPr sz="1677" spc="13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o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9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13" dirty="0">
                <a:latin typeface="Gill Sans MT"/>
                <a:cs typeface="Gill Sans MT"/>
              </a:rPr>
              <a:t>H</a:t>
            </a:r>
            <a:r>
              <a:rPr sz="1677" dirty="0">
                <a:latin typeface="Gill Sans MT"/>
                <a:cs typeface="Gill Sans MT"/>
              </a:rPr>
              <a:t>i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11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M</a:t>
            </a:r>
            <a:r>
              <a:rPr sz="1677" spc="4" dirty="0">
                <a:latin typeface="Gill Sans MT"/>
                <a:cs typeface="Gill Sans MT"/>
              </a:rPr>
              <a:t>i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(</a:t>
            </a:r>
            <a:r>
              <a:rPr sz="1677" spc="4" dirty="0">
                <a:latin typeface="Gill Sans MT"/>
                <a:cs typeface="Gill Sans MT"/>
              </a:rPr>
              <a:t>9+11</a:t>
            </a:r>
            <a:r>
              <a:rPr sz="1677" spc="9" dirty="0">
                <a:latin typeface="Gill Sans MT"/>
                <a:cs typeface="Gill Sans MT"/>
              </a:rPr>
              <a:t>)</a:t>
            </a:r>
            <a:r>
              <a:rPr sz="1677" spc="-4" dirty="0">
                <a:latin typeface="Gill Sans MT"/>
                <a:cs typeface="Gill Sans MT"/>
              </a:rPr>
              <a:t>/</a:t>
            </a:r>
            <a:r>
              <a:rPr sz="1677" dirty="0">
                <a:latin typeface="Gill Sans MT"/>
                <a:cs typeface="Gill Sans MT"/>
              </a:rPr>
              <a:t>2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1</a:t>
            </a:r>
            <a:r>
              <a:rPr sz="1677" dirty="0">
                <a:latin typeface="Gill Sans MT"/>
                <a:cs typeface="Gill Sans MT"/>
              </a:rPr>
              <a:t>0</a:t>
            </a:r>
            <a:endParaRPr sz="1677">
              <a:latin typeface="Gill Sans MT"/>
              <a:cs typeface="Gill Sans MT"/>
            </a:endParaRPr>
          </a:p>
          <a:p>
            <a:pPr marL="333953" indent="-322747">
              <a:lnSpc>
                <a:spcPts val="2007"/>
              </a:lnSpc>
              <a:spcBef>
                <a:spcPts val="44"/>
              </a:spcBef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1677" dirty="0">
                <a:latin typeface="Gill Sans MT"/>
                <a:cs typeface="Gill Sans MT"/>
              </a:rPr>
              <a:t>Middle</a:t>
            </a:r>
            <a:r>
              <a:rPr sz="1677" spc="-4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 </a:t>
            </a:r>
            <a:r>
              <a:rPr sz="1677" spc="4" dirty="0">
                <a:latin typeface="Gill Sans MT"/>
                <a:cs typeface="Gill Sans MT"/>
              </a:rPr>
              <a:t>Suffix[10]</a:t>
            </a:r>
            <a:r>
              <a:rPr sz="1677" spc="-4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-4" dirty="0">
                <a:latin typeface="Gill Sans MT"/>
                <a:cs typeface="Gill Sans MT"/>
              </a:rPr>
              <a:t> </a:t>
            </a:r>
            <a:r>
              <a:rPr sz="1677" spc="-49" dirty="0">
                <a:latin typeface="Gill Sans MT"/>
                <a:cs typeface="Gill Sans MT"/>
              </a:rPr>
              <a:t>GATTACC</a:t>
            </a:r>
            <a:endParaRPr sz="1677">
              <a:latin typeface="Gill Sans MT"/>
              <a:cs typeface="Gill Sans MT"/>
            </a:endParaRPr>
          </a:p>
          <a:p>
            <a:pPr marL="18491" algn="ctr">
              <a:lnSpc>
                <a:spcPts val="2007"/>
              </a:lnSpc>
            </a:pPr>
            <a:r>
              <a:rPr sz="1677" spc="9" dirty="0">
                <a:latin typeface="Gill Sans MT"/>
                <a:cs typeface="Gill Sans MT"/>
              </a:rPr>
              <a:t>=</a:t>
            </a:r>
            <a:r>
              <a:rPr sz="1677" dirty="0">
                <a:latin typeface="Gill Sans MT"/>
                <a:cs typeface="Gill Sans MT"/>
              </a:rPr>
              <a:t>&gt;</a:t>
            </a:r>
            <a:r>
              <a:rPr sz="1677" spc="13" dirty="0">
                <a:latin typeface="Gill Sans MT"/>
                <a:cs typeface="Gill Sans MT"/>
              </a:rPr>
              <a:t> L</a:t>
            </a:r>
            <a:r>
              <a:rPr sz="1677" spc="-13" dirty="0">
                <a:latin typeface="Gill Sans MT"/>
                <a:cs typeface="Gill Sans MT"/>
              </a:rPr>
              <a:t>o</a:t>
            </a:r>
            <a:r>
              <a:rPr sz="1677" spc="-18" dirty="0">
                <a:latin typeface="Gill Sans MT"/>
                <a:cs typeface="Gill Sans MT"/>
              </a:rPr>
              <a:t>w</a:t>
            </a:r>
            <a:r>
              <a:rPr sz="1677" spc="9" dirty="0">
                <a:latin typeface="Gill Sans MT"/>
                <a:cs typeface="Gill Sans MT"/>
              </a:rPr>
              <a:t>e</a:t>
            </a:r>
            <a:r>
              <a:rPr sz="1677" spc="71" dirty="0">
                <a:latin typeface="Gill Sans MT"/>
                <a:cs typeface="Gill Sans MT"/>
              </a:rPr>
              <a:t>r</a:t>
            </a:r>
            <a:r>
              <a:rPr sz="1677" dirty="0">
                <a:latin typeface="Gill Sans MT"/>
                <a:cs typeface="Gill Sans MT"/>
              </a:rPr>
              <a:t>:</a:t>
            </a:r>
            <a:r>
              <a:rPr sz="1677" spc="-159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H</a:t>
            </a:r>
            <a:r>
              <a:rPr sz="1677" dirty="0">
                <a:latin typeface="Gill Sans MT"/>
                <a:cs typeface="Gill Sans MT"/>
              </a:rPr>
              <a:t>i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M</a:t>
            </a:r>
            <a:r>
              <a:rPr sz="1677" spc="9" dirty="0">
                <a:latin typeface="Gill Sans MT"/>
                <a:cs typeface="Gill Sans MT"/>
              </a:rPr>
              <a:t>i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-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1</a:t>
            </a:r>
            <a:endParaRPr sz="1677">
              <a:latin typeface="Gill Sans MT"/>
              <a:cs typeface="Gill Sans MT"/>
            </a:endParaRPr>
          </a:p>
          <a:p>
            <a:pPr>
              <a:spcBef>
                <a:spcPts val="18"/>
              </a:spcBef>
            </a:pPr>
            <a:endParaRPr sz="1853">
              <a:latin typeface="Gill Sans MT"/>
              <a:cs typeface="Gill Sans MT"/>
            </a:endParaRPr>
          </a:p>
          <a:p>
            <a:pPr marL="333953" indent="-322747">
              <a:lnSpc>
                <a:spcPts val="2007"/>
              </a:lnSpc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1677" spc="13" dirty="0">
                <a:latin typeface="Gill Sans MT"/>
                <a:cs typeface="Gill Sans MT"/>
              </a:rPr>
              <a:t>L</a:t>
            </a:r>
            <a:r>
              <a:rPr sz="1677" dirty="0">
                <a:latin typeface="Gill Sans MT"/>
                <a:cs typeface="Gill Sans MT"/>
              </a:rPr>
              <a:t>o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9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13" dirty="0">
                <a:latin typeface="Gill Sans MT"/>
                <a:cs typeface="Gill Sans MT"/>
              </a:rPr>
              <a:t>H</a:t>
            </a:r>
            <a:r>
              <a:rPr sz="1677" dirty="0">
                <a:latin typeface="Gill Sans MT"/>
                <a:cs typeface="Gill Sans MT"/>
              </a:rPr>
              <a:t>i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4" dirty="0">
                <a:latin typeface="Gill Sans MT"/>
                <a:cs typeface="Gill Sans MT"/>
              </a:rPr>
              <a:t>9</a:t>
            </a:r>
            <a:r>
              <a:rPr sz="1677" dirty="0">
                <a:latin typeface="Gill Sans MT"/>
                <a:cs typeface="Gill Sans MT"/>
              </a:rPr>
              <a:t>;</a:t>
            </a:r>
            <a:r>
              <a:rPr sz="1677" spc="-16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M</a:t>
            </a:r>
            <a:r>
              <a:rPr sz="1677" spc="4" dirty="0">
                <a:latin typeface="Gill Sans MT"/>
                <a:cs typeface="Gill Sans MT"/>
              </a:rPr>
              <a:t>i</a:t>
            </a:r>
            <a:r>
              <a:rPr sz="1677" dirty="0">
                <a:latin typeface="Gill Sans MT"/>
                <a:cs typeface="Gill Sans MT"/>
              </a:rPr>
              <a:t>d</a:t>
            </a:r>
            <a:r>
              <a:rPr sz="1677" spc="9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spc="9" dirty="0">
                <a:latin typeface="Gill Sans MT"/>
                <a:cs typeface="Gill Sans MT"/>
              </a:rPr>
              <a:t>(</a:t>
            </a:r>
            <a:r>
              <a:rPr sz="1677" spc="4" dirty="0">
                <a:latin typeface="Gill Sans MT"/>
                <a:cs typeface="Gill Sans MT"/>
              </a:rPr>
              <a:t>9+9</a:t>
            </a:r>
            <a:r>
              <a:rPr sz="1677" spc="9" dirty="0">
                <a:latin typeface="Gill Sans MT"/>
                <a:cs typeface="Gill Sans MT"/>
              </a:rPr>
              <a:t>)</a:t>
            </a:r>
            <a:r>
              <a:rPr sz="1677" spc="-4" dirty="0">
                <a:latin typeface="Gill Sans MT"/>
                <a:cs typeface="Gill Sans MT"/>
              </a:rPr>
              <a:t>/</a:t>
            </a:r>
            <a:r>
              <a:rPr sz="1677" dirty="0">
                <a:latin typeface="Gill Sans MT"/>
                <a:cs typeface="Gill Sans MT"/>
              </a:rPr>
              <a:t>2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=</a:t>
            </a:r>
            <a:r>
              <a:rPr sz="1677" spc="13" dirty="0">
                <a:latin typeface="Gill Sans MT"/>
                <a:cs typeface="Gill Sans MT"/>
              </a:rPr>
              <a:t> </a:t>
            </a:r>
            <a:r>
              <a:rPr sz="1677" dirty="0">
                <a:latin typeface="Gill Sans MT"/>
                <a:cs typeface="Gill Sans MT"/>
              </a:rPr>
              <a:t>9</a:t>
            </a:r>
            <a:endParaRPr sz="1677">
              <a:latin typeface="Gill Sans MT"/>
              <a:cs typeface="Gill Sans MT"/>
            </a:endParaRPr>
          </a:p>
          <a:p>
            <a:pPr marL="333953" indent="-322747">
              <a:lnSpc>
                <a:spcPts val="2007"/>
              </a:lnSpc>
              <a:buFont typeface="Arial"/>
              <a:buChar char="•"/>
              <a:tabLst>
                <a:tab pos="333393" algn="l"/>
                <a:tab pos="333953" algn="l"/>
              </a:tabLst>
            </a:pPr>
            <a:r>
              <a:rPr sz="1677" dirty="0">
                <a:latin typeface="Gill Sans MT"/>
                <a:cs typeface="Gill Sans MT"/>
              </a:rPr>
              <a:t>Middle =</a:t>
            </a:r>
            <a:r>
              <a:rPr sz="1677" spc="4" dirty="0">
                <a:latin typeface="Gill Sans MT"/>
                <a:cs typeface="Gill Sans MT"/>
              </a:rPr>
              <a:t> Suffix[9]</a:t>
            </a:r>
            <a:r>
              <a:rPr sz="1677" dirty="0">
                <a:latin typeface="Gill Sans MT"/>
                <a:cs typeface="Gill Sans MT"/>
              </a:rPr>
              <a:t> =</a:t>
            </a:r>
            <a:r>
              <a:rPr sz="1677" spc="4" dirty="0">
                <a:latin typeface="Gill Sans MT"/>
                <a:cs typeface="Gill Sans MT"/>
              </a:rPr>
              <a:t> </a:t>
            </a:r>
            <a:r>
              <a:rPr sz="1677" spc="-40" dirty="0">
                <a:latin typeface="Gill Sans MT"/>
                <a:cs typeface="Gill Sans MT"/>
              </a:rPr>
              <a:t>GATTACA…</a:t>
            </a:r>
            <a:endParaRPr sz="1677">
              <a:latin typeface="Gill Sans MT"/>
              <a:cs typeface="Gill Sans MT"/>
            </a:endParaRPr>
          </a:p>
          <a:p>
            <a:pPr marL="33619" algn="ctr">
              <a:spcBef>
                <a:spcPts val="49"/>
              </a:spcBef>
            </a:pPr>
            <a:r>
              <a:rPr sz="1677" spc="4" dirty="0">
                <a:latin typeface="Gill Sans MT"/>
                <a:cs typeface="Gill Sans MT"/>
              </a:rPr>
              <a:t>=&gt; </a:t>
            </a:r>
            <a:r>
              <a:rPr sz="1677" dirty="0">
                <a:solidFill>
                  <a:srgbClr val="008000"/>
                </a:solidFill>
                <a:latin typeface="Gill Sans MT"/>
                <a:cs typeface="Gill Sans MT"/>
              </a:rPr>
              <a:t>Match</a:t>
            </a:r>
            <a:r>
              <a:rPr sz="1677" spc="4" dirty="0">
                <a:solidFill>
                  <a:srgbClr val="008000"/>
                </a:solidFill>
                <a:latin typeface="Gill Sans MT"/>
                <a:cs typeface="Gill Sans MT"/>
              </a:rPr>
              <a:t> </a:t>
            </a:r>
            <a:r>
              <a:rPr sz="1677" dirty="0">
                <a:solidFill>
                  <a:srgbClr val="008000"/>
                </a:solidFill>
                <a:latin typeface="Gill Sans MT"/>
                <a:cs typeface="Gill Sans MT"/>
              </a:rPr>
              <a:t>at position</a:t>
            </a:r>
            <a:r>
              <a:rPr sz="1677" spc="4" dirty="0">
                <a:solidFill>
                  <a:srgbClr val="008000"/>
                </a:solidFill>
                <a:latin typeface="Gill Sans MT"/>
                <a:cs typeface="Gill Sans MT"/>
              </a:rPr>
              <a:t> 2!</a:t>
            </a:r>
            <a:endParaRPr sz="1677">
              <a:latin typeface="Gill Sans MT"/>
              <a:cs typeface="Gill Sans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300176" y="1807883"/>
            <a:ext cx="3009340" cy="4049246"/>
            <a:chOff x="6393932" y="2048934"/>
            <a:chExt cx="3410585" cy="458914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73332" y="2048934"/>
              <a:ext cx="2937932" cy="23622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817359" y="2070947"/>
              <a:ext cx="2844800" cy="2267585"/>
            </a:xfrm>
            <a:custGeom>
              <a:avLst/>
              <a:gdLst/>
              <a:ahLst/>
              <a:cxnLst/>
              <a:rect l="l" t="t" r="r" b="b"/>
              <a:pathLst>
                <a:path w="2844800" h="2267585">
                  <a:moveTo>
                    <a:pt x="2844800" y="0"/>
                  </a:moveTo>
                  <a:lnTo>
                    <a:pt x="0" y="0"/>
                  </a:lnTo>
                  <a:lnTo>
                    <a:pt x="0" y="2267374"/>
                  </a:lnTo>
                  <a:lnTo>
                    <a:pt x="2844800" y="2267374"/>
                  </a:lnTo>
                  <a:lnTo>
                    <a:pt x="2844800" y="0"/>
                  </a:lnTo>
                  <a:close/>
                </a:path>
              </a:pathLst>
            </a:custGeom>
            <a:solidFill>
              <a:srgbClr val="7F7F7F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3332" y="4724400"/>
              <a:ext cx="2937932" cy="19134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817359" y="4744722"/>
              <a:ext cx="2844800" cy="1823720"/>
            </a:xfrm>
            <a:custGeom>
              <a:avLst/>
              <a:gdLst/>
              <a:ahLst/>
              <a:cxnLst/>
              <a:rect l="l" t="t" r="r" b="b"/>
              <a:pathLst>
                <a:path w="2844800" h="1823720">
                  <a:moveTo>
                    <a:pt x="2844800" y="0"/>
                  </a:moveTo>
                  <a:lnTo>
                    <a:pt x="0" y="0"/>
                  </a:lnTo>
                  <a:lnTo>
                    <a:pt x="0" y="1823718"/>
                  </a:lnTo>
                  <a:lnTo>
                    <a:pt x="2844800" y="1823718"/>
                  </a:lnTo>
                  <a:lnTo>
                    <a:pt x="2844800" y="0"/>
                  </a:lnTo>
                  <a:close/>
                </a:path>
              </a:pathLst>
            </a:custGeom>
            <a:solidFill>
              <a:srgbClr val="7F7F7F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1732" y="4301066"/>
              <a:ext cx="3132667" cy="5249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0865" y="4379676"/>
              <a:ext cx="243997" cy="12576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93932" y="4611663"/>
              <a:ext cx="243996" cy="125765"/>
            </a:xfrm>
            <a:prstGeom prst="rect">
              <a:avLst/>
            </a:prstGeom>
          </p:spPr>
        </p:pic>
      </p:grp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7590117" y="1558365"/>
          <a:ext cx="2653554" cy="42442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1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3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7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#</a:t>
                      </a:r>
                      <a:endParaRPr sz="1100">
                        <a:latin typeface="Gill Sans MT Bold"/>
                        <a:cs typeface="Gill Sans MT Bold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b="1" spc="-15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Sequence</a:t>
                      </a:r>
                      <a:endParaRPr sz="1100">
                        <a:latin typeface="Gill Sans MT Bold"/>
                        <a:cs typeface="Gill Sans MT Bold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00" b="1" spc="-110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P</a:t>
                      </a:r>
                      <a:r>
                        <a:rPr sz="1100" b="1" spc="-15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o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Gill Sans MT Bold"/>
                          <a:cs typeface="Gill Sans MT Bold"/>
                        </a:rPr>
                        <a:t>s</a:t>
                      </a:r>
                      <a:endParaRPr sz="1100">
                        <a:latin typeface="Gill Sans MT Bold"/>
                        <a:cs typeface="Gill Sans MT Bold"/>
                      </a:endParaRPr>
                    </a:p>
                  </a:txBody>
                  <a:tcPr marL="0" marR="0" marT="302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55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FEB80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EB80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EB80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EB80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FEB80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27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EB80A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EB80A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EB80A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FEB80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9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EB80A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60" dirty="0">
                          <a:solidFill>
                            <a:srgbClr val="008000"/>
                          </a:solidFill>
                          <a:latin typeface="Gill Sans MT"/>
                          <a:cs typeface="Gill Sans MT"/>
                        </a:rPr>
                        <a:t>GATTACA</a:t>
                      </a:r>
                      <a:r>
                        <a:rPr sz="1100" spc="-60" dirty="0">
                          <a:latin typeface="Gill Sans MT"/>
                          <a:cs typeface="Gill Sans MT"/>
                        </a:rPr>
                        <a:t>GATTACC…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EB80A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Gill Sans MT"/>
                          <a:cs typeface="Gill Sans MT"/>
                        </a:rPr>
                        <a:t>2</a:t>
                      </a:r>
                      <a:endParaRPr sz="1100">
                        <a:latin typeface="Gill Sans MT"/>
                        <a:cs typeface="Gill Sans MT"/>
                      </a:endParaRPr>
                    </a:p>
                  </a:txBody>
                  <a:tcPr marL="0" marR="0" marT="3473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FEB80A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EB80A"/>
                      </a:solidFill>
                      <a:prstDash val="solid"/>
                    </a:lnR>
                    <a:lnB w="28575">
                      <a:solidFill>
                        <a:srgbClr val="FEB80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88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FEB80A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FEB80A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07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82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7801685" y="4190108"/>
            <a:ext cx="2941992" cy="1600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97"/>
              </a:lnSpc>
              <a:tabLst>
                <a:tab pos="316583" algn="l"/>
                <a:tab pos="2037898" algn="l"/>
              </a:tabLst>
            </a:pPr>
            <a:r>
              <a:rPr sz="1147" spc="-4" dirty="0">
                <a:latin typeface="Gill Sans MT"/>
                <a:cs typeface="Gill Sans MT"/>
              </a:rPr>
              <a:t>10	</a:t>
            </a:r>
            <a:r>
              <a:rPr sz="1147" spc="-49" dirty="0">
                <a:latin typeface="Gill Sans MT"/>
                <a:cs typeface="Gill Sans MT"/>
              </a:rPr>
              <a:t>GATTACC…	</a:t>
            </a:r>
            <a:r>
              <a:rPr sz="1147" dirty="0">
                <a:latin typeface="Gill Sans MT"/>
                <a:cs typeface="Gill Sans MT"/>
              </a:rPr>
              <a:t>9</a:t>
            </a:r>
          </a:p>
          <a:p>
            <a:pPr>
              <a:spcBef>
                <a:spcPts val="855"/>
              </a:spcBef>
              <a:tabLst>
                <a:tab pos="316583" algn="l"/>
                <a:tab pos="2037898" algn="l"/>
              </a:tabLst>
            </a:pPr>
            <a:r>
              <a:rPr sz="1147" spc="-4" dirty="0">
                <a:latin typeface="Gill Sans MT"/>
                <a:cs typeface="Gill Sans MT"/>
              </a:rPr>
              <a:t>11	</a:t>
            </a:r>
            <a:r>
              <a:rPr sz="1147" spc="-53" dirty="0">
                <a:latin typeface="Gill Sans MT"/>
                <a:cs typeface="Gill Sans MT"/>
              </a:rPr>
              <a:t>TACAGATTACC…	</a:t>
            </a:r>
            <a:r>
              <a:rPr sz="1147" dirty="0">
                <a:latin typeface="Gill Sans MT"/>
                <a:cs typeface="Gill Sans MT"/>
              </a:rPr>
              <a:t>5</a:t>
            </a:r>
          </a:p>
          <a:p>
            <a:pPr>
              <a:spcBef>
                <a:spcPts val="803"/>
              </a:spcBef>
              <a:tabLst>
                <a:tab pos="316583" algn="l"/>
                <a:tab pos="2037898" algn="l"/>
              </a:tabLst>
            </a:pPr>
            <a:r>
              <a:rPr sz="1147" spc="-9" dirty="0">
                <a:latin typeface="Gill Sans MT"/>
                <a:cs typeface="Gill Sans MT"/>
              </a:rPr>
              <a:t>1</a:t>
            </a:r>
            <a:r>
              <a:rPr sz="1147" dirty="0">
                <a:latin typeface="Gill Sans MT"/>
                <a:cs typeface="Gill Sans MT"/>
              </a:rPr>
              <a:t>2	</a:t>
            </a:r>
            <a:r>
              <a:rPr sz="1147" spc="-124" dirty="0">
                <a:latin typeface="Gill Sans MT"/>
                <a:cs typeface="Gill Sans MT"/>
              </a:rPr>
              <a:t>T</a:t>
            </a:r>
            <a:r>
              <a:rPr sz="1147" spc="-57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9" dirty="0">
                <a:latin typeface="Gill Sans MT"/>
                <a:cs typeface="Gill Sans MT"/>
              </a:rPr>
              <a:t>12</a:t>
            </a:r>
            <a:endParaRPr sz="1147" dirty="0">
              <a:latin typeface="Gill Sans MT"/>
              <a:cs typeface="Gill Sans MT"/>
            </a:endParaRPr>
          </a:p>
          <a:p>
            <a:pPr>
              <a:spcBef>
                <a:spcPts val="855"/>
              </a:spcBef>
              <a:tabLst>
                <a:tab pos="316583" algn="l"/>
                <a:tab pos="2037898" algn="l"/>
              </a:tabLst>
            </a:pPr>
            <a:r>
              <a:rPr sz="1147" spc="-4" dirty="0">
                <a:latin typeface="Gill Sans MT"/>
                <a:cs typeface="Gill Sans MT"/>
              </a:rPr>
              <a:t>13	</a:t>
            </a:r>
            <a:r>
              <a:rPr sz="1147" spc="-53" dirty="0">
                <a:latin typeface="Gill Sans MT"/>
                <a:cs typeface="Gill Sans MT"/>
              </a:rPr>
              <a:t>TGATTACAGATTACC…	</a:t>
            </a:r>
            <a:r>
              <a:rPr sz="1147" dirty="0">
                <a:latin typeface="Gill Sans MT"/>
                <a:cs typeface="Gill Sans MT"/>
              </a:rPr>
              <a:t>1</a:t>
            </a:r>
          </a:p>
          <a:p>
            <a:pPr>
              <a:spcBef>
                <a:spcPts val="860"/>
              </a:spcBef>
              <a:tabLst>
                <a:tab pos="316583" algn="l"/>
                <a:tab pos="2037898" algn="l"/>
              </a:tabLst>
            </a:pPr>
            <a:r>
              <a:rPr sz="1147" spc="-9" dirty="0">
                <a:latin typeface="Gill Sans MT"/>
                <a:cs typeface="Gill Sans MT"/>
              </a:rPr>
              <a:t>1</a:t>
            </a:r>
            <a:r>
              <a:rPr sz="1147" dirty="0">
                <a:latin typeface="Gill Sans MT"/>
                <a:cs typeface="Gill Sans MT"/>
              </a:rPr>
              <a:t>4	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8" dirty="0">
                <a:latin typeface="Gill Sans MT"/>
                <a:cs typeface="Gill Sans MT"/>
              </a:rPr>
              <a:t>T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13" dirty="0">
                <a:latin typeface="Gill Sans MT"/>
                <a:cs typeface="Gill Sans MT"/>
              </a:rPr>
              <a:t>C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-18" dirty="0">
                <a:latin typeface="Gill Sans MT"/>
                <a:cs typeface="Gill Sans MT"/>
              </a:rPr>
              <a:t>G</a:t>
            </a:r>
            <a:r>
              <a:rPr sz="1147" spc="-128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8" dirty="0">
                <a:latin typeface="Gill Sans MT"/>
                <a:cs typeface="Gill Sans MT"/>
              </a:rPr>
              <a:t>T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62" dirty="0">
                <a:latin typeface="Gill Sans MT"/>
                <a:cs typeface="Gill Sans MT"/>
              </a:rPr>
              <a:t>4</a:t>
            </a:r>
            <a:endParaRPr sz="1147" dirty="0">
              <a:latin typeface="Gill Sans MT"/>
              <a:cs typeface="Gill Sans MT"/>
            </a:endParaRPr>
          </a:p>
          <a:p>
            <a:pPr>
              <a:spcBef>
                <a:spcPts val="799"/>
              </a:spcBef>
              <a:tabLst>
                <a:tab pos="316583" algn="l"/>
                <a:tab pos="2037898" algn="l"/>
              </a:tabLst>
            </a:pPr>
            <a:r>
              <a:rPr sz="1147" spc="-9" dirty="0">
                <a:latin typeface="Gill Sans MT"/>
                <a:cs typeface="Gill Sans MT"/>
              </a:rPr>
              <a:t>1</a:t>
            </a:r>
            <a:r>
              <a:rPr sz="1147" dirty="0">
                <a:latin typeface="Gill Sans MT"/>
                <a:cs typeface="Gill Sans MT"/>
              </a:rPr>
              <a:t>5	</a:t>
            </a:r>
            <a:r>
              <a:rPr sz="1147" spc="-13" dirty="0">
                <a:latin typeface="Gill Sans MT"/>
                <a:cs typeface="Gill Sans MT"/>
              </a:rPr>
              <a:t>T</a:t>
            </a:r>
            <a:r>
              <a:rPr sz="1147" spc="-128" dirty="0">
                <a:latin typeface="Gill Sans MT"/>
                <a:cs typeface="Gill Sans MT"/>
              </a:rPr>
              <a:t>T</a:t>
            </a:r>
            <a:r>
              <a:rPr sz="1147" spc="-62" dirty="0">
                <a:latin typeface="Gill Sans MT"/>
                <a:cs typeface="Gill Sans MT"/>
              </a:rPr>
              <a:t>A</a:t>
            </a:r>
            <a:r>
              <a:rPr sz="1147" spc="-13" dirty="0">
                <a:latin typeface="Gill Sans MT"/>
                <a:cs typeface="Gill Sans MT"/>
              </a:rPr>
              <a:t>CC</a:t>
            </a:r>
            <a:r>
              <a:rPr sz="1147" dirty="0">
                <a:latin typeface="Gill Sans MT"/>
                <a:cs typeface="Gill Sans MT"/>
              </a:rPr>
              <a:t>…	</a:t>
            </a:r>
            <a:r>
              <a:rPr sz="1147" spc="-9" dirty="0">
                <a:latin typeface="Gill Sans MT"/>
                <a:cs typeface="Gill Sans MT"/>
              </a:rPr>
              <a:t>11</a:t>
            </a:r>
            <a:endParaRPr sz="1147" dirty="0">
              <a:latin typeface="Gill Sans MT"/>
              <a:cs typeface="Gill Sans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261412" y="3795058"/>
            <a:ext cx="418540" cy="500903"/>
            <a:chOff x="6350000" y="4301066"/>
            <a:chExt cx="474345" cy="567690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66932" y="4301066"/>
              <a:ext cx="457200" cy="3302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50000" y="4529667"/>
              <a:ext cx="457200" cy="33866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246619" y="3600823"/>
            <a:ext cx="276785" cy="487502"/>
          </a:xfrm>
          <a:prstGeom prst="rect">
            <a:avLst/>
          </a:prstGeom>
        </p:spPr>
        <p:txBody>
          <a:bodyPr vert="horz" wrap="square" lIns="0" tIns="50987" rIns="0" bIns="0" rtlCol="0">
            <a:spAutoFit/>
          </a:bodyPr>
          <a:lstStyle/>
          <a:p>
            <a:pPr marL="11206" marR="4483" indent="14568">
              <a:lnSpc>
                <a:spcPts val="1703"/>
              </a:lnSpc>
              <a:spcBef>
                <a:spcPts val="401"/>
              </a:spcBef>
            </a:pPr>
            <a:r>
              <a:rPr sz="1677" spc="9" dirty="0">
                <a:latin typeface="Arial"/>
                <a:cs typeface="Arial"/>
              </a:rPr>
              <a:t>Lo  Hi</a:t>
            </a:r>
            <a:endParaRPr sz="167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61256DCC-FD26-6C4E-BD80-72B27AD28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92" y="283813"/>
            <a:ext cx="10319416" cy="629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089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626811" y="4291610"/>
            <a:ext cx="2843493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4" dirty="0">
                <a:latin typeface="Arial"/>
                <a:cs typeface="Arial"/>
              </a:rPr>
              <a:t>3.</a:t>
            </a:r>
            <a:r>
              <a:rPr sz="1677" spc="-13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Evaluate</a:t>
            </a:r>
            <a:r>
              <a:rPr sz="1677" spc="-4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end-to-end</a:t>
            </a:r>
            <a:r>
              <a:rPr sz="1677" spc="-9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match</a:t>
            </a:r>
            <a:endParaRPr sz="167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26811" y="2491197"/>
            <a:ext cx="3667125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4" dirty="0">
                <a:latin typeface="Arial"/>
                <a:cs typeface="Arial"/>
              </a:rPr>
              <a:t>2.</a:t>
            </a:r>
            <a:r>
              <a:rPr sz="1677" dirty="0">
                <a:latin typeface="Arial"/>
                <a:cs typeface="Arial"/>
              </a:rPr>
              <a:t> Lookup</a:t>
            </a:r>
            <a:r>
              <a:rPr sz="1677" spc="4" dirty="0">
                <a:latin typeface="Arial"/>
                <a:cs typeface="Arial"/>
              </a:rPr>
              <a:t> </a:t>
            </a:r>
            <a:r>
              <a:rPr sz="1677" dirty="0">
                <a:latin typeface="Arial"/>
                <a:cs typeface="Arial"/>
              </a:rPr>
              <a:t>each</a:t>
            </a:r>
            <a:r>
              <a:rPr sz="1677" spc="4" dirty="0">
                <a:latin typeface="Arial"/>
                <a:cs typeface="Arial"/>
              </a:rPr>
              <a:t> segment </a:t>
            </a:r>
            <a:r>
              <a:rPr sz="1677" dirty="0">
                <a:latin typeface="Arial"/>
                <a:cs typeface="Arial"/>
              </a:rPr>
              <a:t>and</a:t>
            </a:r>
            <a:r>
              <a:rPr sz="1677" spc="4" dirty="0">
                <a:latin typeface="Arial"/>
                <a:cs typeface="Arial"/>
              </a:rPr>
              <a:t> prioritize</a:t>
            </a:r>
            <a:endParaRPr sz="167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26811" y="563786"/>
            <a:ext cx="2566707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4" dirty="0">
                <a:latin typeface="Arial"/>
                <a:cs typeface="Arial"/>
              </a:rPr>
              <a:t>1.</a:t>
            </a:r>
            <a:r>
              <a:rPr sz="1677" spc="-4" dirty="0">
                <a:latin typeface="Arial"/>
                <a:cs typeface="Arial"/>
              </a:rPr>
              <a:t> </a:t>
            </a:r>
            <a:r>
              <a:rPr sz="1677" dirty="0">
                <a:latin typeface="Arial"/>
                <a:cs typeface="Arial"/>
              </a:rPr>
              <a:t>Split read into</a:t>
            </a:r>
            <a:r>
              <a:rPr sz="1677" spc="4" dirty="0">
                <a:latin typeface="Arial"/>
                <a:cs typeface="Arial"/>
              </a:rPr>
              <a:t> segments</a:t>
            </a:r>
            <a:endParaRPr sz="1677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340849" y="879044"/>
            <a:ext cx="5447553" cy="5163671"/>
            <a:chOff x="2021840" y="1610359"/>
            <a:chExt cx="6173894" cy="585216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1172" y="1610359"/>
              <a:ext cx="5835227" cy="164960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4399" y="3791372"/>
              <a:ext cx="5847080" cy="15053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1840" y="5963921"/>
              <a:ext cx="6173894" cy="1498598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4CD4535-4352-8A4B-BD84-93837E061FE0}"/>
              </a:ext>
            </a:extLst>
          </p:cNvPr>
          <p:cNvSpPr/>
          <p:nvPr/>
        </p:nvSpPr>
        <p:spPr>
          <a:xfrm>
            <a:off x="6063877" y="6396072"/>
            <a:ext cx="71657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Langmead, B., &amp;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Salzberg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S. L. (2012). 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Nature methods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9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(4), 357-359.</a:t>
            </a:r>
            <a:endParaRPr lang="en-US" sz="1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nter image description here">
            <a:extLst>
              <a:ext uri="{FF2B5EF4-FFF2-40B4-BE49-F238E27FC236}">
                <a16:creationId xmlns:a16="http://schemas.microsoft.com/office/drawing/2014/main" id="{81CFFF4D-A8FF-4441-8D95-B42B81E44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83" y="602680"/>
            <a:ext cx="5049428" cy="565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QIAGEN Bioinformatics Manuals">
            <a:extLst>
              <a:ext uri="{FF2B5EF4-FFF2-40B4-BE49-F238E27FC236}">
                <a16:creationId xmlns:a16="http://schemas.microsoft.com/office/drawing/2014/main" id="{3F5DA9F4-5CD4-7143-B719-1371EEF15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518" y="3428998"/>
            <a:ext cx="4709529" cy="220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QIAGEN Bioinformatics Manuals">
            <a:extLst>
              <a:ext uri="{FF2B5EF4-FFF2-40B4-BE49-F238E27FC236}">
                <a16:creationId xmlns:a16="http://schemas.microsoft.com/office/drawing/2014/main" id="{2CCC65B6-5C1A-2A48-BCDC-D7D528F5A7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95"/>
          <a:stretch/>
        </p:blipFill>
        <p:spPr bwMode="auto">
          <a:xfrm>
            <a:off x="6873517" y="1502833"/>
            <a:ext cx="4709529" cy="52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QIAGEN Bioinformatics Manuals">
            <a:extLst>
              <a:ext uri="{FF2B5EF4-FFF2-40B4-BE49-F238E27FC236}">
                <a16:creationId xmlns:a16="http://schemas.microsoft.com/office/drawing/2014/main" id="{918F2C07-32AF-3742-8F5B-5FE6BF50F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32" b="26963"/>
          <a:stretch/>
        </p:blipFill>
        <p:spPr bwMode="auto">
          <a:xfrm>
            <a:off x="6873517" y="2065867"/>
            <a:ext cx="4709529" cy="52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927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A2AA02-EA75-1345-B188-8434CCF8B262}"/>
              </a:ext>
            </a:extLst>
          </p:cNvPr>
          <p:cNvSpPr txBox="1"/>
          <p:nvPr/>
        </p:nvSpPr>
        <p:spPr>
          <a:xfrm>
            <a:off x="1032934" y="846666"/>
            <a:ext cx="5609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SAM/BAM: alignments of reads to the reference genome</a:t>
            </a:r>
          </a:p>
        </p:txBody>
      </p:sp>
      <p:pic>
        <p:nvPicPr>
          <p:cNvPr id="2050" name="Picture 2" descr="First steps with NGS data">
            <a:extLst>
              <a:ext uri="{FF2B5EF4-FFF2-40B4-BE49-F238E27FC236}">
                <a16:creationId xmlns:a16="http://schemas.microsoft.com/office/drawing/2014/main" id="{7285792D-A251-2E42-82D0-277EF9CE3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9" y="1648644"/>
            <a:ext cx="7755467" cy="412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A3F01A-21ED-EE4E-B112-0CC8AD52829E}"/>
              </a:ext>
            </a:extLst>
          </p:cNvPr>
          <p:cNvSpPr/>
          <p:nvPr/>
        </p:nvSpPr>
        <p:spPr>
          <a:xfrm>
            <a:off x="6647099" y="620744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https://du-</a:t>
            </a:r>
            <a:r>
              <a:rPr lang="en-US" dirty="0" err="1"/>
              <a:t>bii.github.io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49386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5DDA19-88FA-4142-A51A-A6D7987FB68D}"/>
              </a:ext>
            </a:extLst>
          </p:cNvPr>
          <p:cNvSpPr txBox="1"/>
          <p:nvPr/>
        </p:nvSpPr>
        <p:spPr>
          <a:xfrm>
            <a:off x="4131495" y="3152001"/>
            <a:ext cx="33016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https://</a:t>
            </a:r>
            <a:r>
              <a:rPr lang="en-US" sz="3000" dirty="0" err="1"/>
              <a:t>igv.org</a:t>
            </a:r>
            <a:r>
              <a:rPr lang="en-US" sz="3000" dirty="0"/>
              <a:t>/app/</a:t>
            </a:r>
          </a:p>
        </p:txBody>
      </p:sp>
    </p:spTree>
    <p:extLst>
      <p:ext uri="{BB962C8B-B14F-4D97-AF65-F5344CB8AC3E}">
        <p14:creationId xmlns:p14="http://schemas.microsoft.com/office/powerpoint/2010/main" val="1596887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9716" y="378934"/>
            <a:ext cx="5396753" cy="1180187"/>
          </a:xfrm>
          <a:prstGeom prst="rect">
            <a:avLst/>
          </a:prstGeom>
        </p:spPr>
        <p:txBody>
          <a:bodyPr vert="horz" wrap="square" lIns="0" tIns="25773" rIns="0" bIns="0" rtlCol="0" anchor="ctr">
            <a:spAutoFit/>
          </a:bodyPr>
          <a:lstStyle/>
          <a:p>
            <a:pPr marL="11206" marR="4483" indent="141762">
              <a:lnSpc>
                <a:spcPts val="4527"/>
              </a:lnSpc>
              <a:spcBef>
                <a:spcPts val="202"/>
              </a:spcBef>
            </a:pPr>
            <a:r>
              <a:rPr sz="3794" spc="-13" dirty="0"/>
              <a:t>The Binomial </a:t>
            </a:r>
            <a:r>
              <a:rPr lang="en-US" sz="3794" spc="-9" dirty="0"/>
              <a:t>Distribution</a:t>
            </a:r>
            <a:r>
              <a:rPr sz="3794" spc="-1354" dirty="0"/>
              <a:t>:</a:t>
            </a:r>
            <a:r>
              <a:rPr sz="3794" dirty="0"/>
              <a:t> </a:t>
            </a:r>
            <a:r>
              <a:rPr sz="3794" spc="-26" dirty="0"/>
              <a:t>A</a:t>
            </a:r>
            <a:r>
              <a:rPr sz="3794" spc="-18" dirty="0"/>
              <a:t>d</a:t>
            </a:r>
            <a:r>
              <a:rPr sz="3794" spc="-93" dirty="0"/>
              <a:t>v</a:t>
            </a:r>
            <a:r>
              <a:rPr sz="3794" spc="-18" dirty="0"/>
              <a:t>en</a:t>
            </a:r>
            <a:r>
              <a:rPr sz="3794" spc="-9" dirty="0"/>
              <a:t>t</a:t>
            </a:r>
            <a:r>
              <a:rPr sz="3794" spc="-18" dirty="0"/>
              <a:t>u</a:t>
            </a:r>
            <a:r>
              <a:rPr sz="3794" spc="-88" dirty="0"/>
              <a:t>r</a:t>
            </a:r>
            <a:r>
              <a:rPr sz="3794" spc="-18" dirty="0"/>
              <a:t>e</a:t>
            </a:r>
            <a:r>
              <a:rPr sz="3794" dirty="0"/>
              <a:t>s </a:t>
            </a:r>
            <a:r>
              <a:rPr sz="3794" spc="-18" dirty="0"/>
              <a:t> </a:t>
            </a:r>
            <a:r>
              <a:rPr sz="3794" spc="-4" dirty="0"/>
              <a:t>in</a:t>
            </a:r>
            <a:r>
              <a:rPr sz="3794" spc="-31" dirty="0"/>
              <a:t> </a:t>
            </a:r>
            <a:r>
              <a:rPr sz="3794" spc="-13" dirty="0"/>
              <a:t>Coin</a:t>
            </a:r>
            <a:r>
              <a:rPr sz="3794" spc="-31" dirty="0"/>
              <a:t> </a:t>
            </a:r>
            <a:r>
              <a:rPr sz="3794" spc="-13" dirty="0"/>
              <a:t>Flipping</a:t>
            </a:r>
            <a:endParaRPr sz="3794" dirty="0"/>
          </a:p>
        </p:txBody>
      </p:sp>
      <p:sp>
        <p:nvSpPr>
          <p:cNvPr id="3" name="object 3"/>
          <p:cNvSpPr txBox="1"/>
          <p:nvPr/>
        </p:nvSpPr>
        <p:spPr>
          <a:xfrm>
            <a:off x="2082950" y="6260353"/>
            <a:ext cx="1396813" cy="26939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677" spc="4" dirty="0">
                <a:latin typeface="Arial"/>
                <a:cs typeface="Arial"/>
              </a:rPr>
              <a:t>Aaron</a:t>
            </a:r>
            <a:r>
              <a:rPr sz="1677" spc="-49" dirty="0">
                <a:latin typeface="Arial"/>
                <a:cs typeface="Arial"/>
              </a:rPr>
              <a:t> </a:t>
            </a:r>
            <a:r>
              <a:rPr sz="1677" spc="4" dirty="0">
                <a:latin typeface="Arial"/>
                <a:cs typeface="Arial"/>
              </a:rPr>
              <a:t>Quinlan</a:t>
            </a:r>
            <a:endParaRPr sz="1677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9823" y="2099726"/>
            <a:ext cx="5774576" cy="27411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71264" y="4941793"/>
            <a:ext cx="1675840" cy="36436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294" spc="-18" dirty="0">
                <a:latin typeface="Calibri"/>
                <a:cs typeface="Calibri"/>
              </a:rPr>
              <a:t>P(heads)</a:t>
            </a:r>
            <a:r>
              <a:rPr sz="2294" spc="-57" dirty="0">
                <a:latin typeface="Calibri"/>
                <a:cs typeface="Calibri"/>
              </a:rPr>
              <a:t> </a:t>
            </a:r>
            <a:r>
              <a:rPr sz="2294" dirty="0">
                <a:latin typeface="Calibri"/>
                <a:cs typeface="Calibri"/>
              </a:rPr>
              <a:t>=</a:t>
            </a:r>
            <a:r>
              <a:rPr sz="2294" spc="-53" dirty="0">
                <a:latin typeface="Calibri"/>
                <a:cs typeface="Calibri"/>
              </a:rPr>
              <a:t> </a:t>
            </a:r>
            <a:r>
              <a:rPr sz="2294" spc="-13" dirty="0">
                <a:latin typeface="Calibri"/>
                <a:cs typeface="Calibri"/>
              </a:rPr>
              <a:t>0.5</a:t>
            </a:r>
            <a:endParaRPr sz="229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30099" y="4986617"/>
            <a:ext cx="1453963" cy="36436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294" spc="-18" dirty="0">
                <a:latin typeface="Calibri"/>
                <a:cs typeface="Calibri"/>
              </a:rPr>
              <a:t>P(tails)</a:t>
            </a:r>
            <a:r>
              <a:rPr sz="2294" spc="-66" dirty="0">
                <a:latin typeface="Calibri"/>
                <a:cs typeface="Calibri"/>
              </a:rPr>
              <a:t> </a:t>
            </a:r>
            <a:r>
              <a:rPr sz="2294" dirty="0">
                <a:latin typeface="Calibri"/>
                <a:cs typeface="Calibri"/>
              </a:rPr>
              <a:t>=</a:t>
            </a:r>
            <a:r>
              <a:rPr sz="2294" spc="-62" dirty="0">
                <a:latin typeface="Calibri"/>
                <a:cs typeface="Calibri"/>
              </a:rPr>
              <a:t> </a:t>
            </a:r>
            <a:r>
              <a:rPr sz="2294" spc="-13" dirty="0">
                <a:latin typeface="Calibri"/>
                <a:cs typeface="Calibri"/>
              </a:rPr>
              <a:t>0.5</a:t>
            </a:r>
            <a:endParaRPr sz="2294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2210" y="162543"/>
            <a:ext cx="7450791" cy="1762383"/>
          </a:xfrm>
          <a:prstGeom prst="rect">
            <a:avLst/>
          </a:prstGeom>
        </p:spPr>
        <p:txBody>
          <a:bodyPr vert="horz" wrap="square" lIns="0" tIns="10646" rIns="0" bIns="0" rtlCol="0" anchor="ctr">
            <a:spAutoFit/>
          </a:bodyPr>
          <a:lstStyle/>
          <a:p>
            <a:pPr marL="11206" marR="4483" indent="-560" algn="ctr">
              <a:lnSpc>
                <a:spcPct val="100099"/>
              </a:lnSpc>
              <a:spcBef>
                <a:spcPts val="84"/>
              </a:spcBef>
            </a:pPr>
            <a:r>
              <a:rPr sz="3794" spc="-18" dirty="0"/>
              <a:t>What</a:t>
            </a:r>
            <a:r>
              <a:rPr sz="3794" spc="-4" dirty="0"/>
              <a:t> is </a:t>
            </a:r>
            <a:r>
              <a:rPr sz="3794" spc="-9" dirty="0"/>
              <a:t>the </a:t>
            </a:r>
            <a:r>
              <a:rPr sz="3794" spc="-13" dirty="0"/>
              <a:t>distribution</a:t>
            </a:r>
            <a:r>
              <a:rPr sz="3794" spc="-4" dirty="0"/>
              <a:t> </a:t>
            </a:r>
            <a:r>
              <a:rPr sz="3794" spc="-9" dirty="0"/>
              <a:t>o</a:t>
            </a:r>
            <a:r>
              <a:rPr lang="en-US" sz="3794" spc="-9" dirty="0"/>
              <a:t>f tails (</a:t>
            </a:r>
            <a:r>
              <a:rPr sz="3794" spc="-13" dirty="0"/>
              <a:t>a</a:t>
            </a:r>
            <a:r>
              <a:rPr sz="3794" spc="-9" dirty="0"/>
              <a:t>lt</a:t>
            </a:r>
            <a:r>
              <a:rPr sz="3794" spc="-18" dirty="0"/>
              <a:t>e</a:t>
            </a:r>
            <a:r>
              <a:rPr sz="3794" spc="-13" dirty="0"/>
              <a:t>r</a:t>
            </a:r>
            <a:r>
              <a:rPr sz="3794" spc="-18" dirty="0"/>
              <a:t>n</a:t>
            </a:r>
            <a:r>
              <a:rPr sz="3794" spc="-13" dirty="0"/>
              <a:t>a</a:t>
            </a:r>
            <a:r>
              <a:rPr sz="3794" spc="-9" dirty="0"/>
              <a:t>t</a:t>
            </a:r>
            <a:r>
              <a:rPr sz="3794" dirty="0"/>
              <a:t>e</a:t>
            </a:r>
            <a:r>
              <a:rPr sz="3794" spc="-26" dirty="0"/>
              <a:t> </a:t>
            </a:r>
            <a:r>
              <a:rPr sz="3794" spc="-13" dirty="0"/>
              <a:t>a</a:t>
            </a:r>
            <a:r>
              <a:rPr sz="3794" spc="-9" dirty="0"/>
              <a:t>ll</a:t>
            </a:r>
            <a:r>
              <a:rPr sz="3794" spc="-18" dirty="0"/>
              <a:t>e</a:t>
            </a:r>
            <a:r>
              <a:rPr sz="3794" spc="-9" dirty="0"/>
              <a:t>l</a:t>
            </a:r>
            <a:r>
              <a:rPr sz="3794" spc="-18" dirty="0"/>
              <a:t>e</a:t>
            </a:r>
            <a:r>
              <a:rPr sz="3794" spc="-13" dirty="0"/>
              <a:t>s</a:t>
            </a:r>
            <a:r>
              <a:rPr sz="3794" dirty="0"/>
              <a:t>)</a:t>
            </a:r>
            <a:r>
              <a:rPr sz="3794" spc="-18" dirty="0"/>
              <a:t> d</a:t>
            </a:r>
            <a:r>
              <a:rPr sz="3794" dirty="0"/>
              <a:t>o </a:t>
            </a:r>
            <a:r>
              <a:rPr sz="3794" spc="-18" dirty="0"/>
              <a:t> </a:t>
            </a:r>
            <a:r>
              <a:rPr sz="3794" spc="-53" dirty="0"/>
              <a:t>we </a:t>
            </a:r>
            <a:r>
              <a:rPr sz="3794" spc="-18" dirty="0"/>
              <a:t>expect </a:t>
            </a:r>
            <a:r>
              <a:rPr sz="3794" spc="-4" dirty="0"/>
              <a:t>to </a:t>
            </a:r>
            <a:r>
              <a:rPr sz="3794" spc="-13" dirty="0"/>
              <a:t>see </a:t>
            </a:r>
            <a:r>
              <a:rPr sz="3794" spc="-9" dirty="0"/>
              <a:t>after </a:t>
            </a:r>
            <a:r>
              <a:rPr sz="3794" dirty="0">
                <a:solidFill>
                  <a:schemeClr val="accent1"/>
                </a:solidFill>
              </a:rPr>
              <a:t>5</a:t>
            </a:r>
            <a:r>
              <a:rPr sz="3794" spc="4" dirty="0">
                <a:solidFill>
                  <a:srgbClr val="38761D"/>
                </a:solidFill>
              </a:rPr>
              <a:t> </a:t>
            </a:r>
            <a:r>
              <a:rPr sz="3794" spc="-13" dirty="0"/>
              <a:t>tosses</a:t>
            </a:r>
            <a:r>
              <a:rPr sz="3794" spc="-26" dirty="0"/>
              <a:t> </a:t>
            </a:r>
            <a:r>
              <a:rPr sz="3794" spc="-18" dirty="0"/>
              <a:t>(sequence</a:t>
            </a:r>
            <a:r>
              <a:rPr sz="3794" spc="-31" dirty="0"/>
              <a:t> </a:t>
            </a:r>
            <a:r>
              <a:rPr sz="3794" spc="-26" dirty="0"/>
              <a:t>reads)?</a:t>
            </a:r>
            <a:endParaRPr sz="3794" dirty="0"/>
          </a:p>
        </p:txBody>
      </p:sp>
      <p:sp>
        <p:nvSpPr>
          <p:cNvPr id="3" name="object 3"/>
          <p:cNvSpPr txBox="1"/>
          <p:nvPr/>
        </p:nvSpPr>
        <p:spPr>
          <a:xfrm>
            <a:off x="6099123" y="3744258"/>
            <a:ext cx="4035799" cy="1314761"/>
          </a:xfrm>
          <a:prstGeom prst="rect">
            <a:avLst/>
          </a:prstGeom>
        </p:spPr>
        <p:txBody>
          <a:bodyPr vert="horz" wrap="square" lIns="0" tIns="143996" rIns="0" bIns="0" rtlCol="0">
            <a:spAutoFit/>
          </a:bodyPr>
          <a:lstStyle/>
          <a:p>
            <a:pPr marL="11206">
              <a:spcBef>
                <a:spcPts val="1134"/>
              </a:spcBef>
            </a:pPr>
            <a:r>
              <a:rPr sz="1677" dirty="0">
                <a:latin typeface="Consolas"/>
                <a:cs typeface="Consolas"/>
              </a:rPr>
              <a:t>barplot(table(rbinom(</a:t>
            </a:r>
            <a:r>
              <a:rPr sz="1677" dirty="0">
                <a:solidFill>
                  <a:srgbClr val="38761D"/>
                </a:solidFill>
                <a:latin typeface="Consolas"/>
                <a:cs typeface="Consolas"/>
              </a:rPr>
              <a:t>30</a:t>
            </a:r>
            <a:r>
              <a:rPr sz="1677" dirty="0">
                <a:latin typeface="Consolas"/>
                <a:cs typeface="Consolas"/>
              </a:rPr>
              <a:t>,</a:t>
            </a:r>
            <a:r>
              <a:rPr sz="1677" spc="18" dirty="0">
                <a:latin typeface="Consolas"/>
                <a:cs typeface="Consolas"/>
              </a:rPr>
              <a:t> </a:t>
            </a:r>
            <a:r>
              <a:rPr sz="1677" dirty="0">
                <a:solidFill>
                  <a:srgbClr val="1155CC"/>
                </a:solidFill>
                <a:latin typeface="Consolas"/>
                <a:cs typeface="Consolas"/>
              </a:rPr>
              <a:t>5</a:t>
            </a:r>
            <a:r>
              <a:rPr sz="1677" dirty="0">
                <a:latin typeface="Consolas"/>
                <a:cs typeface="Consolas"/>
              </a:rPr>
              <a:t>,</a:t>
            </a:r>
            <a:r>
              <a:rPr sz="1677" spc="22" dirty="0">
                <a:latin typeface="Consolas"/>
                <a:cs typeface="Consolas"/>
              </a:rPr>
              <a:t> </a:t>
            </a:r>
            <a:r>
              <a:rPr sz="1677" spc="4" dirty="0">
                <a:solidFill>
                  <a:srgbClr val="741B47"/>
                </a:solidFill>
                <a:latin typeface="Consolas"/>
                <a:cs typeface="Consolas"/>
              </a:rPr>
              <a:t>0.5</a:t>
            </a:r>
            <a:r>
              <a:rPr sz="1677" spc="4" dirty="0">
                <a:latin typeface="Consolas"/>
                <a:cs typeface="Consolas"/>
              </a:rPr>
              <a:t>)))</a:t>
            </a:r>
            <a:endParaRPr sz="1677">
              <a:latin typeface="Consolas"/>
              <a:cs typeface="Consolas"/>
            </a:endParaRPr>
          </a:p>
          <a:p>
            <a:pPr marL="11206" marR="564246">
              <a:lnSpc>
                <a:spcPct val="102299"/>
              </a:lnSpc>
              <a:spcBef>
                <a:spcPts val="1002"/>
              </a:spcBef>
            </a:pPr>
            <a:r>
              <a:rPr sz="1677" spc="4" dirty="0">
                <a:solidFill>
                  <a:srgbClr val="38761D"/>
                </a:solidFill>
                <a:latin typeface="Calibri"/>
                <a:cs typeface="Calibri"/>
              </a:rPr>
              <a:t>30</a:t>
            </a:r>
            <a:r>
              <a:rPr sz="1677" spc="13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77" dirty="0">
                <a:solidFill>
                  <a:srgbClr val="38761D"/>
                </a:solidFill>
                <a:latin typeface="Calibri"/>
                <a:cs typeface="Calibri"/>
              </a:rPr>
              <a:t>experiments</a:t>
            </a:r>
            <a:r>
              <a:rPr sz="1677" spc="4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77" dirty="0">
                <a:solidFill>
                  <a:srgbClr val="38761D"/>
                </a:solidFill>
                <a:latin typeface="Calibri"/>
                <a:cs typeface="Calibri"/>
              </a:rPr>
              <a:t>(students</a:t>
            </a:r>
            <a:r>
              <a:rPr sz="1677" spc="4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77" dirty="0">
                <a:solidFill>
                  <a:srgbClr val="38761D"/>
                </a:solidFill>
                <a:latin typeface="Calibri"/>
                <a:cs typeface="Calibri"/>
              </a:rPr>
              <a:t>tossing</a:t>
            </a:r>
            <a:r>
              <a:rPr sz="1677" spc="18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77" dirty="0">
                <a:solidFill>
                  <a:srgbClr val="38761D"/>
                </a:solidFill>
                <a:latin typeface="Calibri"/>
                <a:cs typeface="Calibri"/>
              </a:rPr>
              <a:t>coins) </a:t>
            </a:r>
            <a:r>
              <a:rPr sz="1677" spc="-366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77" dirty="0">
                <a:solidFill>
                  <a:srgbClr val="1155CC"/>
                </a:solidFill>
                <a:latin typeface="Calibri"/>
                <a:cs typeface="Calibri"/>
              </a:rPr>
              <a:t>5</a:t>
            </a:r>
            <a:r>
              <a:rPr sz="1677" spc="13" dirty="0">
                <a:solidFill>
                  <a:srgbClr val="1155CC"/>
                </a:solidFill>
                <a:latin typeface="Calibri"/>
                <a:cs typeface="Calibri"/>
              </a:rPr>
              <a:t> </a:t>
            </a:r>
            <a:r>
              <a:rPr sz="1677" dirty="0">
                <a:solidFill>
                  <a:srgbClr val="1155CC"/>
                </a:solidFill>
                <a:latin typeface="Calibri"/>
                <a:cs typeface="Calibri"/>
              </a:rPr>
              <a:t>tosses</a:t>
            </a:r>
            <a:r>
              <a:rPr sz="1677" spc="9" dirty="0">
                <a:solidFill>
                  <a:srgbClr val="1155CC"/>
                </a:solidFill>
                <a:latin typeface="Calibri"/>
                <a:cs typeface="Calibri"/>
              </a:rPr>
              <a:t> each</a:t>
            </a:r>
            <a:endParaRPr sz="1677">
              <a:latin typeface="Calibri"/>
              <a:cs typeface="Calibri"/>
            </a:endParaRPr>
          </a:p>
          <a:p>
            <a:pPr marL="11206">
              <a:lnSpc>
                <a:spcPts val="1999"/>
              </a:lnSpc>
            </a:pPr>
            <a:r>
              <a:rPr sz="1677" dirty="0">
                <a:solidFill>
                  <a:srgbClr val="741B47"/>
                </a:solidFill>
                <a:latin typeface="Calibri"/>
                <a:cs typeface="Calibri"/>
              </a:rPr>
              <a:t>Probability</a:t>
            </a:r>
            <a:r>
              <a:rPr sz="1677" spc="-4" dirty="0">
                <a:solidFill>
                  <a:srgbClr val="741B47"/>
                </a:solidFill>
                <a:latin typeface="Calibri"/>
                <a:cs typeface="Calibri"/>
              </a:rPr>
              <a:t> </a:t>
            </a:r>
            <a:r>
              <a:rPr sz="1677" spc="4" dirty="0">
                <a:solidFill>
                  <a:srgbClr val="741B47"/>
                </a:solidFill>
                <a:latin typeface="Calibri"/>
                <a:cs typeface="Calibri"/>
              </a:rPr>
              <a:t>of</a:t>
            </a:r>
            <a:r>
              <a:rPr sz="1677" dirty="0">
                <a:solidFill>
                  <a:srgbClr val="741B47"/>
                </a:solidFill>
                <a:latin typeface="Calibri"/>
                <a:cs typeface="Calibri"/>
              </a:rPr>
              <a:t> </a:t>
            </a:r>
            <a:r>
              <a:rPr sz="1677" spc="-26" dirty="0">
                <a:solidFill>
                  <a:srgbClr val="741B47"/>
                </a:solidFill>
                <a:latin typeface="Calibri"/>
                <a:cs typeface="Calibri"/>
              </a:rPr>
              <a:t>Tails</a:t>
            </a:r>
            <a:endParaRPr sz="1677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35289" y="3148852"/>
            <a:ext cx="1028700" cy="41867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647" dirty="0">
                <a:latin typeface="Calibri"/>
                <a:cs typeface="Calibri"/>
              </a:rPr>
              <a:t>R</a:t>
            </a:r>
            <a:r>
              <a:rPr sz="2647" spc="-71" dirty="0">
                <a:latin typeface="Calibri"/>
                <a:cs typeface="Calibri"/>
              </a:rPr>
              <a:t> </a:t>
            </a:r>
            <a:r>
              <a:rPr sz="2647" spc="-13" dirty="0">
                <a:latin typeface="Calibri"/>
                <a:cs typeface="Calibri"/>
              </a:rPr>
              <a:t>code:</a:t>
            </a:r>
            <a:endParaRPr sz="2647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02134" y="5715000"/>
            <a:ext cx="1715621" cy="2964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853" spc="13" dirty="0">
                <a:latin typeface="Calibri"/>
                <a:cs typeface="Calibri"/>
              </a:rPr>
              <a:t>Number</a:t>
            </a:r>
            <a:r>
              <a:rPr sz="1853" spc="-18" dirty="0">
                <a:latin typeface="Calibri"/>
                <a:cs typeface="Calibri"/>
              </a:rPr>
              <a:t> </a:t>
            </a:r>
            <a:r>
              <a:rPr sz="1853" spc="4" dirty="0">
                <a:latin typeface="Calibri"/>
                <a:cs typeface="Calibri"/>
              </a:rPr>
              <a:t>of</a:t>
            </a:r>
            <a:r>
              <a:rPr sz="1853" spc="-18" dirty="0">
                <a:latin typeface="Calibri"/>
                <a:cs typeface="Calibri"/>
              </a:rPr>
              <a:t> </a:t>
            </a:r>
            <a:r>
              <a:rPr sz="1853" spc="4" dirty="0">
                <a:latin typeface="Calibri"/>
                <a:cs typeface="Calibri"/>
              </a:rPr>
              <a:t>"tails"</a:t>
            </a:r>
            <a:endParaRPr sz="1853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40981" y="3065166"/>
            <a:ext cx="285143" cy="234034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206"/>
            <a:r>
              <a:rPr sz="1853" spc="13" dirty="0">
                <a:latin typeface="Calibri"/>
                <a:cs typeface="Calibri"/>
              </a:rPr>
              <a:t>Number</a:t>
            </a:r>
            <a:r>
              <a:rPr sz="1853" spc="-18" dirty="0">
                <a:latin typeface="Calibri"/>
                <a:cs typeface="Calibri"/>
              </a:rPr>
              <a:t> </a:t>
            </a:r>
            <a:r>
              <a:rPr sz="1853" spc="4" dirty="0">
                <a:latin typeface="Calibri"/>
                <a:cs typeface="Calibri"/>
              </a:rPr>
              <a:t>of</a:t>
            </a:r>
            <a:r>
              <a:rPr sz="1853" spc="-18" dirty="0">
                <a:latin typeface="Calibri"/>
                <a:cs typeface="Calibri"/>
              </a:rPr>
              <a:t> </a:t>
            </a:r>
            <a:r>
              <a:rPr sz="1853" spc="9" dirty="0">
                <a:latin typeface="Calibri"/>
                <a:cs typeface="Calibri"/>
              </a:rPr>
              <a:t>experiments</a:t>
            </a:r>
            <a:endParaRPr sz="1853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6530" y="2734236"/>
            <a:ext cx="3025588" cy="30181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1246" y="3220637"/>
            <a:ext cx="2576243" cy="24114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99122" y="3744258"/>
            <a:ext cx="4154021" cy="1314761"/>
          </a:xfrm>
          <a:prstGeom prst="rect">
            <a:avLst/>
          </a:prstGeom>
        </p:spPr>
        <p:txBody>
          <a:bodyPr vert="horz" wrap="square" lIns="0" tIns="143996" rIns="0" bIns="0" rtlCol="0">
            <a:spAutoFit/>
          </a:bodyPr>
          <a:lstStyle/>
          <a:p>
            <a:pPr marL="11206">
              <a:spcBef>
                <a:spcPts val="1134"/>
              </a:spcBef>
            </a:pPr>
            <a:r>
              <a:rPr sz="1677" dirty="0">
                <a:latin typeface="Consolas"/>
                <a:cs typeface="Consolas"/>
              </a:rPr>
              <a:t>barplot(table(rbinom(</a:t>
            </a:r>
            <a:r>
              <a:rPr sz="1677" dirty="0">
                <a:solidFill>
                  <a:srgbClr val="38761D"/>
                </a:solidFill>
                <a:latin typeface="Consolas"/>
                <a:cs typeface="Consolas"/>
              </a:rPr>
              <a:t>30</a:t>
            </a:r>
            <a:r>
              <a:rPr sz="1677" dirty="0">
                <a:latin typeface="Consolas"/>
                <a:cs typeface="Consolas"/>
              </a:rPr>
              <a:t>,</a:t>
            </a:r>
            <a:r>
              <a:rPr sz="1677" spc="22" dirty="0">
                <a:latin typeface="Consolas"/>
                <a:cs typeface="Consolas"/>
              </a:rPr>
              <a:t> </a:t>
            </a:r>
            <a:r>
              <a:rPr sz="1677" dirty="0">
                <a:solidFill>
                  <a:srgbClr val="1155CC"/>
                </a:solidFill>
                <a:latin typeface="Consolas"/>
                <a:cs typeface="Consolas"/>
              </a:rPr>
              <a:t>15</a:t>
            </a:r>
            <a:r>
              <a:rPr sz="1677" dirty="0">
                <a:latin typeface="Consolas"/>
                <a:cs typeface="Consolas"/>
              </a:rPr>
              <a:t>,</a:t>
            </a:r>
            <a:r>
              <a:rPr sz="1677" spc="22" dirty="0">
                <a:latin typeface="Consolas"/>
                <a:cs typeface="Consolas"/>
              </a:rPr>
              <a:t> </a:t>
            </a:r>
            <a:r>
              <a:rPr sz="1677" spc="4" dirty="0">
                <a:solidFill>
                  <a:srgbClr val="741B47"/>
                </a:solidFill>
                <a:latin typeface="Consolas"/>
                <a:cs typeface="Consolas"/>
              </a:rPr>
              <a:t>0.5</a:t>
            </a:r>
            <a:r>
              <a:rPr sz="1677" spc="4" dirty="0">
                <a:latin typeface="Consolas"/>
                <a:cs typeface="Consolas"/>
              </a:rPr>
              <a:t>)))</a:t>
            </a:r>
            <a:endParaRPr sz="1677">
              <a:latin typeface="Consolas"/>
              <a:cs typeface="Consolas"/>
            </a:endParaRPr>
          </a:p>
          <a:p>
            <a:pPr marL="11206" marR="682475">
              <a:lnSpc>
                <a:spcPct val="102299"/>
              </a:lnSpc>
              <a:spcBef>
                <a:spcPts val="1002"/>
              </a:spcBef>
            </a:pPr>
            <a:r>
              <a:rPr sz="1677" spc="4" dirty="0">
                <a:solidFill>
                  <a:srgbClr val="38761D"/>
                </a:solidFill>
                <a:latin typeface="Calibri"/>
                <a:cs typeface="Calibri"/>
              </a:rPr>
              <a:t>30</a:t>
            </a:r>
            <a:r>
              <a:rPr sz="1677" spc="13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77" dirty="0">
                <a:solidFill>
                  <a:srgbClr val="38761D"/>
                </a:solidFill>
                <a:latin typeface="Calibri"/>
                <a:cs typeface="Calibri"/>
              </a:rPr>
              <a:t>experiments</a:t>
            </a:r>
            <a:r>
              <a:rPr sz="1677" spc="4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77" dirty="0">
                <a:solidFill>
                  <a:srgbClr val="38761D"/>
                </a:solidFill>
                <a:latin typeface="Calibri"/>
                <a:cs typeface="Calibri"/>
              </a:rPr>
              <a:t>(students</a:t>
            </a:r>
            <a:r>
              <a:rPr sz="1677" spc="4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77" dirty="0">
                <a:solidFill>
                  <a:srgbClr val="38761D"/>
                </a:solidFill>
                <a:latin typeface="Calibri"/>
                <a:cs typeface="Calibri"/>
              </a:rPr>
              <a:t>tossing</a:t>
            </a:r>
            <a:r>
              <a:rPr sz="1677" spc="18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77" dirty="0">
                <a:solidFill>
                  <a:srgbClr val="38761D"/>
                </a:solidFill>
                <a:latin typeface="Calibri"/>
                <a:cs typeface="Calibri"/>
              </a:rPr>
              <a:t>coins) </a:t>
            </a:r>
            <a:r>
              <a:rPr sz="1677" spc="-366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77" spc="4" dirty="0">
                <a:solidFill>
                  <a:srgbClr val="1155CC"/>
                </a:solidFill>
                <a:latin typeface="Calibri"/>
                <a:cs typeface="Calibri"/>
              </a:rPr>
              <a:t>15</a:t>
            </a:r>
            <a:r>
              <a:rPr sz="1677" spc="13" dirty="0">
                <a:solidFill>
                  <a:srgbClr val="1155CC"/>
                </a:solidFill>
                <a:latin typeface="Calibri"/>
                <a:cs typeface="Calibri"/>
              </a:rPr>
              <a:t> </a:t>
            </a:r>
            <a:r>
              <a:rPr sz="1677" dirty="0">
                <a:solidFill>
                  <a:srgbClr val="1155CC"/>
                </a:solidFill>
                <a:latin typeface="Calibri"/>
                <a:cs typeface="Calibri"/>
              </a:rPr>
              <a:t>tosses</a:t>
            </a:r>
            <a:r>
              <a:rPr sz="1677" spc="9" dirty="0">
                <a:solidFill>
                  <a:srgbClr val="1155CC"/>
                </a:solidFill>
                <a:latin typeface="Calibri"/>
                <a:cs typeface="Calibri"/>
              </a:rPr>
              <a:t> each</a:t>
            </a:r>
            <a:endParaRPr sz="1677">
              <a:latin typeface="Calibri"/>
              <a:cs typeface="Calibri"/>
            </a:endParaRPr>
          </a:p>
          <a:p>
            <a:pPr marL="11206">
              <a:lnSpc>
                <a:spcPts val="1999"/>
              </a:lnSpc>
            </a:pPr>
            <a:r>
              <a:rPr sz="1677" dirty="0">
                <a:solidFill>
                  <a:srgbClr val="741B47"/>
                </a:solidFill>
                <a:latin typeface="Calibri"/>
                <a:cs typeface="Calibri"/>
              </a:rPr>
              <a:t>Probability</a:t>
            </a:r>
            <a:r>
              <a:rPr sz="1677" spc="-4" dirty="0">
                <a:solidFill>
                  <a:srgbClr val="741B47"/>
                </a:solidFill>
                <a:latin typeface="Calibri"/>
                <a:cs typeface="Calibri"/>
              </a:rPr>
              <a:t> </a:t>
            </a:r>
            <a:r>
              <a:rPr sz="1677" spc="4" dirty="0">
                <a:solidFill>
                  <a:srgbClr val="741B47"/>
                </a:solidFill>
                <a:latin typeface="Calibri"/>
                <a:cs typeface="Calibri"/>
              </a:rPr>
              <a:t>of</a:t>
            </a:r>
            <a:r>
              <a:rPr sz="1677" dirty="0">
                <a:solidFill>
                  <a:srgbClr val="741B47"/>
                </a:solidFill>
                <a:latin typeface="Calibri"/>
                <a:cs typeface="Calibri"/>
              </a:rPr>
              <a:t> </a:t>
            </a:r>
            <a:r>
              <a:rPr sz="1677" spc="-26" dirty="0">
                <a:solidFill>
                  <a:srgbClr val="741B47"/>
                </a:solidFill>
                <a:latin typeface="Calibri"/>
                <a:cs typeface="Calibri"/>
              </a:rPr>
              <a:t>Tails</a:t>
            </a:r>
            <a:endParaRPr sz="1677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35289" y="3148852"/>
            <a:ext cx="1028700" cy="41867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647" dirty="0">
                <a:latin typeface="Calibri"/>
                <a:cs typeface="Calibri"/>
              </a:rPr>
              <a:t>R</a:t>
            </a:r>
            <a:r>
              <a:rPr sz="2647" spc="-71" dirty="0">
                <a:latin typeface="Calibri"/>
                <a:cs typeface="Calibri"/>
              </a:rPr>
              <a:t> </a:t>
            </a:r>
            <a:r>
              <a:rPr sz="2647" spc="-13" dirty="0">
                <a:latin typeface="Calibri"/>
                <a:cs typeface="Calibri"/>
              </a:rPr>
              <a:t>code:</a:t>
            </a:r>
            <a:endParaRPr sz="2647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02134" y="5715000"/>
            <a:ext cx="1715621" cy="2964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853" spc="13" dirty="0">
                <a:latin typeface="Calibri"/>
                <a:cs typeface="Calibri"/>
              </a:rPr>
              <a:t>Number</a:t>
            </a:r>
            <a:r>
              <a:rPr sz="1853" spc="-18" dirty="0">
                <a:latin typeface="Calibri"/>
                <a:cs typeface="Calibri"/>
              </a:rPr>
              <a:t> </a:t>
            </a:r>
            <a:r>
              <a:rPr sz="1853" spc="4" dirty="0">
                <a:latin typeface="Calibri"/>
                <a:cs typeface="Calibri"/>
              </a:rPr>
              <a:t>of</a:t>
            </a:r>
            <a:r>
              <a:rPr sz="1853" spc="-18" dirty="0">
                <a:latin typeface="Calibri"/>
                <a:cs typeface="Calibri"/>
              </a:rPr>
              <a:t> </a:t>
            </a:r>
            <a:r>
              <a:rPr sz="1853" spc="4" dirty="0">
                <a:latin typeface="Calibri"/>
                <a:cs typeface="Calibri"/>
              </a:rPr>
              <a:t>"tails"</a:t>
            </a:r>
            <a:endParaRPr sz="1853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40981" y="3065166"/>
            <a:ext cx="285143" cy="234034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206"/>
            <a:r>
              <a:rPr sz="1853" spc="13" dirty="0">
                <a:latin typeface="Calibri"/>
                <a:cs typeface="Calibri"/>
              </a:rPr>
              <a:t>Number</a:t>
            </a:r>
            <a:r>
              <a:rPr sz="1853" spc="-18" dirty="0">
                <a:latin typeface="Calibri"/>
                <a:cs typeface="Calibri"/>
              </a:rPr>
              <a:t> </a:t>
            </a:r>
            <a:r>
              <a:rPr sz="1853" spc="4" dirty="0">
                <a:latin typeface="Calibri"/>
                <a:cs typeface="Calibri"/>
              </a:rPr>
              <a:t>of</a:t>
            </a:r>
            <a:r>
              <a:rPr sz="1853" spc="-18" dirty="0">
                <a:latin typeface="Calibri"/>
                <a:cs typeface="Calibri"/>
              </a:rPr>
              <a:t> </a:t>
            </a:r>
            <a:r>
              <a:rPr sz="1853" spc="9" dirty="0">
                <a:latin typeface="Calibri"/>
                <a:cs typeface="Calibri"/>
              </a:rPr>
              <a:t>experiments</a:t>
            </a:r>
            <a:endParaRPr sz="1853">
              <a:latin typeface="Calibri"/>
              <a:cs typeface="Calibri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470DC756-C395-1D48-8BAF-BC71B5EC4C0C}"/>
              </a:ext>
            </a:extLst>
          </p:cNvPr>
          <p:cNvSpPr txBox="1">
            <a:spLocks/>
          </p:cNvSpPr>
          <p:nvPr/>
        </p:nvSpPr>
        <p:spPr>
          <a:xfrm>
            <a:off x="2372210" y="162543"/>
            <a:ext cx="7450791" cy="1762383"/>
          </a:xfrm>
          <a:prstGeom prst="rect">
            <a:avLst/>
          </a:prstGeom>
        </p:spPr>
        <p:txBody>
          <a:bodyPr vert="horz" wrap="square" lIns="0" tIns="1064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206" marR="4483" indent="-560" algn="ctr">
              <a:lnSpc>
                <a:spcPct val="100099"/>
              </a:lnSpc>
              <a:spcBef>
                <a:spcPts val="84"/>
              </a:spcBef>
            </a:pPr>
            <a:r>
              <a:rPr lang="en-US" sz="3794" spc="-18" dirty="0"/>
              <a:t>What</a:t>
            </a:r>
            <a:r>
              <a:rPr lang="en-US" sz="3794" spc="-4" dirty="0"/>
              <a:t> is </a:t>
            </a:r>
            <a:r>
              <a:rPr lang="en-US" sz="3794" spc="-9" dirty="0"/>
              <a:t>the </a:t>
            </a:r>
            <a:r>
              <a:rPr lang="en-US" sz="3794" spc="-13" dirty="0"/>
              <a:t>distribution</a:t>
            </a:r>
            <a:r>
              <a:rPr lang="en-US" sz="3794" spc="-4" dirty="0"/>
              <a:t> </a:t>
            </a:r>
            <a:r>
              <a:rPr lang="en-US" sz="3794" spc="-9" dirty="0"/>
              <a:t>of tails (</a:t>
            </a:r>
            <a:r>
              <a:rPr lang="en-US" sz="3794" spc="-13" dirty="0"/>
              <a:t>a</a:t>
            </a:r>
            <a:r>
              <a:rPr lang="en-US" sz="3794" spc="-9" dirty="0"/>
              <a:t>lt</a:t>
            </a:r>
            <a:r>
              <a:rPr lang="en-US" sz="3794" spc="-18" dirty="0"/>
              <a:t>e</a:t>
            </a:r>
            <a:r>
              <a:rPr lang="en-US" sz="3794" spc="-13" dirty="0"/>
              <a:t>r</a:t>
            </a:r>
            <a:r>
              <a:rPr lang="en-US" sz="3794" spc="-18" dirty="0"/>
              <a:t>n</a:t>
            </a:r>
            <a:r>
              <a:rPr lang="en-US" sz="3794" spc="-13" dirty="0"/>
              <a:t>a</a:t>
            </a:r>
            <a:r>
              <a:rPr lang="en-US" sz="3794" spc="-9" dirty="0"/>
              <a:t>t</a:t>
            </a:r>
            <a:r>
              <a:rPr lang="en-US" sz="3794" dirty="0"/>
              <a:t>e</a:t>
            </a:r>
            <a:r>
              <a:rPr lang="en-US" sz="3794" spc="-26" dirty="0"/>
              <a:t> </a:t>
            </a:r>
            <a:r>
              <a:rPr lang="en-US" sz="3794" spc="-13" dirty="0"/>
              <a:t>a</a:t>
            </a:r>
            <a:r>
              <a:rPr lang="en-US" sz="3794" spc="-9" dirty="0"/>
              <a:t>ll</a:t>
            </a:r>
            <a:r>
              <a:rPr lang="en-US" sz="3794" spc="-18" dirty="0"/>
              <a:t>e</a:t>
            </a:r>
            <a:r>
              <a:rPr lang="en-US" sz="3794" spc="-9" dirty="0"/>
              <a:t>l</a:t>
            </a:r>
            <a:r>
              <a:rPr lang="en-US" sz="3794" spc="-18" dirty="0"/>
              <a:t>e</a:t>
            </a:r>
            <a:r>
              <a:rPr lang="en-US" sz="3794" spc="-13" dirty="0"/>
              <a:t>s</a:t>
            </a:r>
            <a:r>
              <a:rPr lang="en-US" sz="3794" dirty="0"/>
              <a:t>)</a:t>
            </a:r>
            <a:r>
              <a:rPr lang="en-US" sz="3794" spc="-18" dirty="0"/>
              <a:t> d</a:t>
            </a:r>
            <a:r>
              <a:rPr lang="en-US" sz="3794" dirty="0"/>
              <a:t>o </a:t>
            </a:r>
            <a:r>
              <a:rPr lang="en-US" sz="3794" spc="-18" dirty="0"/>
              <a:t> </a:t>
            </a:r>
            <a:r>
              <a:rPr lang="en-US" sz="3794" spc="-53" dirty="0"/>
              <a:t>we </a:t>
            </a:r>
            <a:r>
              <a:rPr lang="en-US" sz="3794" spc="-18" dirty="0"/>
              <a:t>expect </a:t>
            </a:r>
            <a:r>
              <a:rPr lang="en-US" sz="3794" spc="-4" dirty="0"/>
              <a:t>to </a:t>
            </a:r>
            <a:r>
              <a:rPr lang="en-US" sz="3794" spc="-13" dirty="0"/>
              <a:t>see </a:t>
            </a:r>
            <a:r>
              <a:rPr lang="en-US" sz="3794" spc="-9" dirty="0"/>
              <a:t>after </a:t>
            </a:r>
            <a:r>
              <a:rPr lang="en-US" sz="3794" dirty="0">
                <a:solidFill>
                  <a:schemeClr val="accent1"/>
                </a:solidFill>
              </a:rPr>
              <a:t>15</a:t>
            </a:r>
            <a:r>
              <a:rPr lang="en-US" sz="3794" spc="4" dirty="0">
                <a:solidFill>
                  <a:srgbClr val="38761D"/>
                </a:solidFill>
              </a:rPr>
              <a:t> </a:t>
            </a:r>
            <a:r>
              <a:rPr lang="en-US" sz="3794" spc="-13" dirty="0"/>
              <a:t>tosses</a:t>
            </a:r>
            <a:r>
              <a:rPr lang="en-US" sz="3794" spc="-26" dirty="0"/>
              <a:t> </a:t>
            </a:r>
            <a:r>
              <a:rPr lang="en-US" sz="3794" spc="-18" dirty="0"/>
              <a:t>(sequence</a:t>
            </a:r>
            <a:r>
              <a:rPr lang="en-US" sz="3794" spc="-31" dirty="0"/>
              <a:t> </a:t>
            </a:r>
            <a:r>
              <a:rPr lang="en-US" sz="3794" spc="-26" dirty="0"/>
              <a:t>reads)?</a:t>
            </a:r>
            <a:endParaRPr lang="en-US" sz="3794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6195" y="3018119"/>
            <a:ext cx="2710671" cy="25549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99122" y="3751729"/>
            <a:ext cx="4154021" cy="1314761"/>
          </a:xfrm>
          <a:prstGeom prst="rect">
            <a:avLst/>
          </a:prstGeom>
        </p:spPr>
        <p:txBody>
          <a:bodyPr vert="horz" wrap="square" lIns="0" tIns="143996" rIns="0" bIns="0" rtlCol="0">
            <a:spAutoFit/>
          </a:bodyPr>
          <a:lstStyle/>
          <a:p>
            <a:pPr marL="11206">
              <a:spcBef>
                <a:spcPts val="1134"/>
              </a:spcBef>
            </a:pPr>
            <a:r>
              <a:rPr sz="1677" dirty="0">
                <a:latin typeface="Consolas"/>
                <a:cs typeface="Consolas"/>
              </a:rPr>
              <a:t>barplot(table(rbinom(</a:t>
            </a:r>
            <a:r>
              <a:rPr sz="1677" dirty="0">
                <a:solidFill>
                  <a:srgbClr val="38761D"/>
                </a:solidFill>
                <a:latin typeface="Consolas"/>
                <a:cs typeface="Consolas"/>
              </a:rPr>
              <a:t>30</a:t>
            </a:r>
            <a:r>
              <a:rPr sz="1677" dirty="0">
                <a:latin typeface="Consolas"/>
                <a:cs typeface="Consolas"/>
              </a:rPr>
              <a:t>,</a:t>
            </a:r>
            <a:r>
              <a:rPr sz="1677" spc="22" dirty="0">
                <a:latin typeface="Consolas"/>
                <a:cs typeface="Consolas"/>
              </a:rPr>
              <a:t> </a:t>
            </a:r>
            <a:r>
              <a:rPr sz="1677" dirty="0">
                <a:solidFill>
                  <a:srgbClr val="1155CC"/>
                </a:solidFill>
                <a:latin typeface="Consolas"/>
                <a:cs typeface="Consolas"/>
              </a:rPr>
              <a:t>30</a:t>
            </a:r>
            <a:r>
              <a:rPr sz="1677" dirty="0">
                <a:latin typeface="Consolas"/>
                <a:cs typeface="Consolas"/>
              </a:rPr>
              <a:t>,</a:t>
            </a:r>
            <a:r>
              <a:rPr sz="1677" spc="22" dirty="0">
                <a:latin typeface="Consolas"/>
                <a:cs typeface="Consolas"/>
              </a:rPr>
              <a:t> </a:t>
            </a:r>
            <a:r>
              <a:rPr sz="1677" spc="4" dirty="0">
                <a:solidFill>
                  <a:srgbClr val="741B47"/>
                </a:solidFill>
                <a:latin typeface="Consolas"/>
                <a:cs typeface="Consolas"/>
              </a:rPr>
              <a:t>0.5</a:t>
            </a:r>
            <a:r>
              <a:rPr sz="1677" spc="4" dirty="0">
                <a:latin typeface="Consolas"/>
                <a:cs typeface="Consolas"/>
              </a:rPr>
              <a:t>)))</a:t>
            </a:r>
            <a:endParaRPr sz="1677">
              <a:latin typeface="Consolas"/>
              <a:cs typeface="Consolas"/>
            </a:endParaRPr>
          </a:p>
          <a:p>
            <a:pPr marL="11206" marR="682475">
              <a:lnSpc>
                <a:spcPct val="102299"/>
              </a:lnSpc>
              <a:spcBef>
                <a:spcPts val="1002"/>
              </a:spcBef>
            </a:pPr>
            <a:r>
              <a:rPr sz="1677" spc="4" dirty="0">
                <a:solidFill>
                  <a:srgbClr val="38761D"/>
                </a:solidFill>
                <a:latin typeface="Calibri"/>
                <a:cs typeface="Calibri"/>
              </a:rPr>
              <a:t>30</a:t>
            </a:r>
            <a:r>
              <a:rPr sz="1677" spc="13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77" dirty="0">
                <a:solidFill>
                  <a:srgbClr val="38761D"/>
                </a:solidFill>
                <a:latin typeface="Calibri"/>
                <a:cs typeface="Calibri"/>
              </a:rPr>
              <a:t>experiments</a:t>
            </a:r>
            <a:r>
              <a:rPr sz="1677" spc="4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77" dirty="0">
                <a:solidFill>
                  <a:srgbClr val="38761D"/>
                </a:solidFill>
                <a:latin typeface="Calibri"/>
                <a:cs typeface="Calibri"/>
              </a:rPr>
              <a:t>(students</a:t>
            </a:r>
            <a:r>
              <a:rPr sz="1677" spc="4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77" dirty="0">
                <a:solidFill>
                  <a:srgbClr val="38761D"/>
                </a:solidFill>
                <a:latin typeface="Calibri"/>
                <a:cs typeface="Calibri"/>
              </a:rPr>
              <a:t>tossing</a:t>
            </a:r>
            <a:r>
              <a:rPr sz="1677" spc="18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77" dirty="0">
                <a:solidFill>
                  <a:srgbClr val="38761D"/>
                </a:solidFill>
                <a:latin typeface="Calibri"/>
                <a:cs typeface="Calibri"/>
              </a:rPr>
              <a:t>coins) </a:t>
            </a:r>
            <a:r>
              <a:rPr sz="1677" spc="-366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77" spc="4" dirty="0">
                <a:solidFill>
                  <a:srgbClr val="1155CC"/>
                </a:solidFill>
                <a:latin typeface="Calibri"/>
                <a:cs typeface="Calibri"/>
              </a:rPr>
              <a:t>30</a:t>
            </a:r>
            <a:r>
              <a:rPr sz="1677" spc="13" dirty="0">
                <a:solidFill>
                  <a:srgbClr val="1155CC"/>
                </a:solidFill>
                <a:latin typeface="Calibri"/>
                <a:cs typeface="Calibri"/>
              </a:rPr>
              <a:t> </a:t>
            </a:r>
            <a:r>
              <a:rPr sz="1677" dirty="0">
                <a:solidFill>
                  <a:srgbClr val="1155CC"/>
                </a:solidFill>
                <a:latin typeface="Calibri"/>
                <a:cs typeface="Calibri"/>
              </a:rPr>
              <a:t>tosses</a:t>
            </a:r>
            <a:r>
              <a:rPr sz="1677" spc="9" dirty="0">
                <a:solidFill>
                  <a:srgbClr val="1155CC"/>
                </a:solidFill>
                <a:latin typeface="Calibri"/>
                <a:cs typeface="Calibri"/>
              </a:rPr>
              <a:t> </a:t>
            </a:r>
            <a:r>
              <a:rPr sz="1677" spc="4" dirty="0">
                <a:solidFill>
                  <a:srgbClr val="1155CC"/>
                </a:solidFill>
                <a:latin typeface="Calibri"/>
                <a:cs typeface="Calibri"/>
              </a:rPr>
              <a:t>each</a:t>
            </a:r>
            <a:endParaRPr sz="1677">
              <a:latin typeface="Calibri"/>
              <a:cs typeface="Calibri"/>
            </a:endParaRPr>
          </a:p>
          <a:p>
            <a:pPr marL="11206">
              <a:lnSpc>
                <a:spcPts val="1999"/>
              </a:lnSpc>
            </a:pPr>
            <a:r>
              <a:rPr sz="1677" dirty="0">
                <a:solidFill>
                  <a:srgbClr val="741B47"/>
                </a:solidFill>
                <a:latin typeface="Calibri"/>
                <a:cs typeface="Calibri"/>
              </a:rPr>
              <a:t>Probability</a:t>
            </a:r>
            <a:r>
              <a:rPr sz="1677" spc="-4" dirty="0">
                <a:solidFill>
                  <a:srgbClr val="741B47"/>
                </a:solidFill>
                <a:latin typeface="Calibri"/>
                <a:cs typeface="Calibri"/>
              </a:rPr>
              <a:t> </a:t>
            </a:r>
            <a:r>
              <a:rPr sz="1677" spc="4" dirty="0">
                <a:solidFill>
                  <a:srgbClr val="741B47"/>
                </a:solidFill>
                <a:latin typeface="Calibri"/>
                <a:cs typeface="Calibri"/>
              </a:rPr>
              <a:t>of</a:t>
            </a:r>
            <a:r>
              <a:rPr sz="1677" dirty="0">
                <a:solidFill>
                  <a:srgbClr val="741B47"/>
                </a:solidFill>
                <a:latin typeface="Calibri"/>
                <a:cs typeface="Calibri"/>
              </a:rPr>
              <a:t> </a:t>
            </a:r>
            <a:r>
              <a:rPr sz="1677" spc="-26" dirty="0">
                <a:solidFill>
                  <a:srgbClr val="741B47"/>
                </a:solidFill>
                <a:latin typeface="Calibri"/>
                <a:cs typeface="Calibri"/>
              </a:rPr>
              <a:t>Tails</a:t>
            </a:r>
            <a:endParaRPr sz="1677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35289" y="3156323"/>
            <a:ext cx="1028700" cy="41867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647" dirty="0">
                <a:latin typeface="Calibri"/>
                <a:cs typeface="Calibri"/>
              </a:rPr>
              <a:t>R</a:t>
            </a:r>
            <a:r>
              <a:rPr sz="2647" spc="-71" dirty="0">
                <a:latin typeface="Calibri"/>
                <a:cs typeface="Calibri"/>
              </a:rPr>
              <a:t> </a:t>
            </a:r>
            <a:r>
              <a:rPr sz="2647" spc="-13" dirty="0">
                <a:latin typeface="Calibri"/>
                <a:cs typeface="Calibri"/>
              </a:rPr>
              <a:t>code:</a:t>
            </a:r>
            <a:endParaRPr sz="2647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02134" y="5715000"/>
            <a:ext cx="1715621" cy="2964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853" spc="13" dirty="0">
                <a:latin typeface="Calibri"/>
                <a:cs typeface="Calibri"/>
              </a:rPr>
              <a:t>Number</a:t>
            </a:r>
            <a:r>
              <a:rPr sz="1853" spc="-18" dirty="0">
                <a:latin typeface="Calibri"/>
                <a:cs typeface="Calibri"/>
              </a:rPr>
              <a:t> </a:t>
            </a:r>
            <a:r>
              <a:rPr sz="1853" spc="4" dirty="0">
                <a:latin typeface="Calibri"/>
                <a:cs typeface="Calibri"/>
              </a:rPr>
              <a:t>of</a:t>
            </a:r>
            <a:r>
              <a:rPr sz="1853" spc="-18" dirty="0">
                <a:latin typeface="Calibri"/>
                <a:cs typeface="Calibri"/>
              </a:rPr>
              <a:t> </a:t>
            </a:r>
            <a:r>
              <a:rPr sz="1853" spc="4" dirty="0">
                <a:latin typeface="Calibri"/>
                <a:cs typeface="Calibri"/>
              </a:rPr>
              <a:t>"tails"</a:t>
            </a:r>
            <a:endParaRPr sz="1853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40981" y="3065166"/>
            <a:ext cx="285143" cy="234034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206"/>
            <a:r>
              <a:rPr sz="1853" spc="13" dirty="0">
                <a:latin typeface="Calibri"/>
                <a:cs typeface="Calibri"/>
              </a:rPr>
              <a:t>Number</a:t>
            </a:r>
            <a:r>
              <a:rPr sz="1853" spc="-18" dirty="0">
                <a:latin typeface="Calibri"/>
                <a:cs typeface="Calibri"/>
              </a:rPr>
              <a:t> </a:t>
            </a:r>
            <a:r>
              <a:rPr sz="1853" spc="4" dirty="0">
                <a:latin typeface="Calibri"/>
                <a:cs typeface="Calibri"/>
              </a:rPr>
              <a:t>of</a:t>
            </a:r>
            <a:r>
              <a:rPr sz="1853" spc="-18" dirty="0">
                <a:latin typeface="Calibri"/>
                <a:cs typeface="Calibri"/>
              </a:rPr>
              <a:t> </a:t>
            </a:r>
            <a:r>
              <a:rPr sz="1853" spc="9" dirty="0">
                <a:latin typeface="Calibri"/>
                <a:cs typeface="Calibri"/>
              </a:rPr>
              <a:t>experiments</a:t>
            </a:r>
            <a:endParaRPr sz="1853">
              <a:latin typeface="Calibri"/>
              <a:cs typeface="Calibri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2221A4DF-7F03-FB4B-86FD-D5DF89B00061}"/>
              </a:ext>
            </a:extLst>
          </p:cNvPr>
          <p:cNvSpPr txBox="1">
            <a:spLocks/>
          </p:cNvSpPr>
          <p:nvPr/>
        </p:nvSpPr>
        <p:spPr>
          <a:xfrm>
            <a:off x="2372210" y="162543"/>
            <a:ext cx="7450791" cy="1762383"/>
          </a:xfrm>
          <a:prstGeom prst="rect">
            <a:avLst/>
          </a:prstGeom>
        </p:spPr>
        <p:txBody>
          <a:bodyPr vert="horz" wrap="square" lIns="0" tIns="1064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206" marR="4483" indent="-560" algn="ctr">
              <a:lnSpc>
                <a:spcPct val="100099"/>
              </a:lnSpc>
              <a:spcBef>
                <a:spcPts val="84"/>
              </a:spcBef>
            </a:pPr>
            <a:r>
              <a:rPr lang="en-US" sz="3794" spc="-18" dirty="0"/>
              <a:t>What</a:t>
            </a:r>
            <a:r>
              <a:rPr lang="en-US" sz="3794" spc="-4" dirty="0"/>
              <a:t> is </a:t>
            </a:r>
            <a:r>
              <a:rPr lang="en-US" sz="3794" spc="-9" dirty="0"/>
              <a:t>the </a:t>
            </a:r>
            <a:r>
              <a:rPr lang="en-US" sz="3794" spc="-13" dirty="0"/>
              <a:t>distribution</a:t>
            </a:r>
            <a:r>
              <a:rPr lang="en-US" sz="3794" spc="-4" dirty="0"/>
              <a:t> </a:t>
            </a:r>
            <a:r>
              <a:rPr lang="en-US" sz="3794" spc="-9" dirty="0"/>
              <a:t>of tails (</a:t>
            </a:r>
            <a:r>
              <a:rPr lang="en-US" sz="3794" spc="-13" dirty="0"/>
              <a:t>a</a:t>
            </a:r>
            <a:r>
              <a:rPr lang="en-US" sz="3794" spc="-9" dirty="0"/>
              <a:t>lt</a:t>
            </a:r>
            <a:r>
              <a:rPr lang="en-US" sz="3794" spc="-18" dirty="0"/>
              <a:t>e</a:t>
            </a:r>
            <a:r>
              <a:rPr lang="en-US" sz="3794" spc="-13" dirty="0"/>
              <a:t>r</a:t>
            </a:r>
            <a:r>
              <a:rPr lang="en-US" sz="3794" spc="-18" dirty="0"/>
              <a:t>n</a:t>
            </a:r>
            <a:r>
              <a:rPr lang="en-US" sz="3794" spc="-13" dirty="0"/>
              <a:t>a</a:t>
            </a:r>
            <a:r>
              <a:rPr lang="en-US" sz="3794" spc="-9" dirty="0"/>
              <a:t>t</a:t>
            </a:r>
            <a:r>
              <a:rPr lang="en-US" sz="3794" dirty="0"/>
              <a:t>e</a:t>
            </a:r>
            <a:r>
              <a:rPr lang="en-US" sz="3794" spc="-26" dirty="0"/>
              <a:t> </a:t>
            </a:r>
            <a:r>
              <a:rPr lang="en-US" sz="3794" spc="-13" dirty="0"/>
              <a:t>a</a:t>
            </a:r>
            <a:r>
              <a:rPr lang="en-US" sz="3794" spc="-9" dirty="0"/>
              <a:t>ll</a:t>
            </a:r>
            <a:r>
              <a:rPr lang="en-US" sz="3794" spc="-18" dirty="0"/>
              <a:t>e</a:t>
            </a:r>
            <a:r>
              <a:rPr lang="en-US" sz="3794" spc="-9" dirty="0"/>
              <a:t>l</a:t>
            </a:r>
            <a:r>
              <a:rPr lang="en-US" sz="3794" spc="-18" dirty="0"/>
              <a:t>e</a:t>
            </a:r>
            <a:r>
              <a:rPr lang="en-US" sz="3794" spc="-13" dirty="0"/>
              <a:t>s</a:t>
            </a:r>
            <a:r>
              <a:rPr lang="en-US" sz="3794" dirty="0"/>
              <a:t>)</a:t>
            </a:r>
            <a:r>
              <a:rPr lang="en-US" sz="3794" spc="-18" dirty="0"/>
              <a:t> d</a:t>
            </a:r>
            <a:r>
              <a:rPr lang="en-US" sz="3794" dirty="0"/>
              <a:t>o </a:t>
            </a:r>
            <a:r>
              <a:rPr lang="en-US" sz="3794" spc="-18" dirty="0"/>
              <a:t> </a:t>
            </a:r>
            <a:r>
              <a:rPr lang="en-US" sz="3794" spc="-53" dirty="0"/>
              <a:t>we </a:t>
            </a:r>
            <a:r>
              <a:rPr lang="en-US" sz="3794" spc="-18" dirty="0"/>
              <a:t>expect </a:t>
            </a:r>
            <a:r>
              <a:rPr lang="en-US" sz="3794" spc="-4" dirty="0"/>
              <a:t>to </a:t>
            </a:r>
            <a:r>
              <a:rPr lang="en-US" sz="3794" spc="-13" dirty="0"/>
              <a:t>see </a:t>
            </a:r>
            <a:r>
              <a:rPr lang="en-US" sz="3794" spc="-9" dirty="0"/>
              <a:t>after </a:t>
            </a:r>
            <a:r>
              <a:rPr lang="en-US" sz="3794" dirty="0">
                <a:solidFill>
                  <a:schemeClr val="accent1"/>
                </a:solidFill>
              </a:rPr>
              <a:t>30</a:t>
            </a:r>
            <a:r>
              <a:rPr lang="en-US" sz="3794" dirty="0">
                <a:solidFill>
                  <a:srgbClr val="38761D"/>
                </a:solidFill>
              </a:rPr>
              <a:t> </a:t>
            </a:r>
            <a:r>
              <a:rPr lang="en-US" sz="3794" spc="4" dirty="0">
                <a:solidFill>
                  <a:srgbClr val="38761D"/>
                </a:solidFill>
              </a:rPr>
              <a:t> </a:t>
            </a:r>
            <a:r>
              <a:rPr lang="en-US" sz="3794" spc="-13" dirty="0"/>
              <a:t>tosses</a:t>
            </a:r>
            <a:r>
              <a:rPr lang="en-US" sz="3794" spc="-26" dirty="0"/>
              <a:t> </a:t>
            </a:r>
            <a:r>
              <a:rPr lang="en-US" sz="3794" spc="-18" dirty="0"/>
              <a:t>(sequence</a:t>
            </a:r>
            <a:r>
              <a:rPr lang="en-US" sz="3794" spc="-31" dirty="0"/>
              <a:t> </a:t>
            </a:r>
            <a:r>
              <a:rPr lang="en-US" sz="3794" spc="-26" dirty="0"/>
              <a:t>reads)?</a:t>
            </a:r>
            <a:endParaRPr lang="en-US" sz="3794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099123" y="3744258"/>
            <a:ext cx="4272243" cy="1314761"/>
          </a:xfrm>
          <a:prstGeom prst="rect">
            <a:avLst/>
          </a:prstGeom>
        </p:spPr>
        <p:txBody>
          <a:bodyPr vert="horz" wrap="square" lIns="0" tIns="143996" rIns="0" bIns="0" rtlCol="0">
            <a:spAutoFit/>
          </a:bodyPr>
          <a:lstStyle/>
          <a:p>
            <a:pPr marL="11206">
              <a:spcBef>
                <a:spcPts val="1134"/>
              </a:spcBef>
            </a:pPr>
            <a:r>
              <a:rPr sz="1677" dirty="0">
                <a:latin typeface="Consolas"/>
                <a:cs typeface="Consolas"/>
              </a:rPr>
              <a:t>barplot(table(rbinom(</a:t>
            </a:r>
            <a:r>
              <a:rPr sz="1677" dirty="0">
                <a:solidFill>
                  <a:srgbClr val="38761D"/>
                </a:solidFill>
                <a:latin typeface="Consolas"/>
                <a:cs typeface="Consolas"/>
              </a:rPr>
              <a:t>3e6</a:t>
            </a:r>
            <a:r>
              <a:rPr sz="1677" dirty="0">
                <a:latin typeface="Consolas"/>
                <a:cs typeface="Consolas"/>
              </a:rPr>
              <a:t>,</a:t>
            </a:r>
            <a:r>
              <a:rPr sz="1677" spc="22" dirty="0">
                <a:latin typeface="Consolas"/>
                <a:cs typeface="Consolas"/>
              </a:rPr>
              <a:t> </a:t>
            </a:r>
            <a:r>
              <a:rPr sz="1677" dirty="0">
                <a:solidFill>
                  <a:srgbClr val="1155CC"/>
                </a:solidFill>
                <a:latin typeface="Consolas"/>
                <a:cs typeface="Consolas"/>
              </a:rPr>
              <a:t>30</a:t>
            </a:r>
            <a:r>
              <a:rPr sz="1677" dirty="0">
                <a:latin typeface="Consolas"/>
                <a:cs typeface="Consolas"/>
              </a:rPr>
              <a:t>,</a:t>
            </a:r>
            <a:r>
              <a:rPr sz="1677" spc="26" dirty="0">
                <a:latin typeface="Consolas"/>
                <a:cs typeface="Consolas"/>
              </a:rPr>
              <a:t> </a:t>
            </a:r>
            <a:r>
              <a:rPr sz="1677" spc="4" dirty="0">
                <a:solidFill>
                  <a:srgbClr val="741B47"/>
                </a:solidFill>
                <a:latin typeface="Consolas"/>
                <a:cs typeface="Consolas"/>
              </a:rPr>
              <a:t>0.5</a:t>
            </a:r>
            <a:r>
              <a:rPr sz="1677" spc="4" dirty="0">
                <a:latin typeface="Consolas"/>
                <a:cs typeface="Consolas"/>
              </a:rPr>
              <a:t>)))</a:t>
            </a:r>
            <a:endParaRPr sz="1677">
              <a:latin typeface="Consolas"/>
              <a:cs typeface="Consolas"/>
            </a:endParaRPr>
          </a:p>
          <a:p>
            <a:pPr marL="11206" marR="724499">
              <a:lnSpc>
                <a:spcPct val="102299"/>
              </a:lnSpc>
              <a:spcBef>
                <a:spcPts val="1002"/>
              </a:spcBef>
            </a:pPr>
            <a:r>
              <a:rPr sz="1677" spc="4" dirty="0">
                <a:solidFill>
                  <a:srgbClr val="38761D"/>
                </a:solidFill>
                <a:latin typeface="Calibri"/>
                <a:cs typeface="Calibri"/>
              </a:rPr>
              <a:t>3M</a:t>
            </a:r>
            <a:r>
              <a:rPr sz="1677" spc="13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77" dirty="0">
                <a:solidFill>
                  <a:srgbClr val="38761D"/>
                </a:solidFill>
                <a:latin typeface="Calibri"/>
                <a:cs typeface="Calibri"/>
              </a:rPr>
              <a:t>experiments</a:t>
            </a:r>
            <a:r>
              <a:rPr sz="1677" spc="9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77" dirty="0">
                <a:solidFill>
                  <a:srgbClr val="38761D"/>
                </a:solidFill>
                <a:latin typeface="Calibri"/>
                <a:cs typeface="Calibri"/>
              </a:rPr>
              <a:t>(students</a:t>
            </a:r>
            <a:r>
              <a:rPr sz="1677" spc="4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77" dirty="0">
                <a:solidFill>
                  <a:srgbClr val="38761D"/>
                </a:solidFill>
                <a:latin typeface="Calibri"/>
                <a:cs typeface="Calibri"/>
              </a:rPr>
              <a:t>tossing</a:t>
            </a:r>
            <a:r>
              <a:rPr sz="1677" spc="13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77" dirty="0">
                <a:solidFill>
                  <a:srgbClr val="38761D"/>
                </a:solidFill>
                <a:latin typeface="Calibri"/>
                <a:cs typeface="Calibri"/>
              </a:rPr>
              <a:t>coins) </a:t>
            </a:r>
            <a:r>
              <a:rPr sz="1677" spc="-366" dirty="0">
                <a:solidFill>
                  <a:srgbClr val="38761D"/>
                </a:solidFill>
                <a:latin typeface="Calibri"/>
                <a:cs typeface="Calibri"/>
              </a:rPr>
              <a:t> </a:t>
            </a:r>
            <a:r>
              <a:rPr sz="1677" spc="4" dirty="0">
                <a:solidFill>
                  <a:srgbClr val="1155CC"/>
                </a:solidFill>
                <a:latin typeface="Calibri"/>
                <a:cs typeface="Calibri"/>
              </a:rPr>
              <a:t>30</a:t>
            </a:r>
            <a:r>
              <a:rPr sz="1677" spc="13" dirty="0">
                <a:solidFill>
                  <a:srgbClr val="1155CC"/>
                </a:solidFill>
                <a:latin typeface="Calibri"/>
                <a:cs typeface="Calibri"/>
              </a:rPr>
              <a:t> </a:t>
            </a:r>
            <a:r>
              <a:rPr sz="1677" dirty="0">
                <a:solidFill>
                  <a:srgbClr val="1155CC"/>
                </a:solidFill>
                <a:latin typeface="Calibri"/>
                <a:cs typeface="Calibri"/>
              </a:rPr>
              <a:t>tosses</a:t>
            </a:r>
            <a:r>
              <a:rPr sz="1677" spc="9" dirty="0">
                <a:solidFill>
                  <a:srgbClr val="1155CC"/>
                </a:solidFill>
                <a:latin typeface="Calibri"/>
                <a:cs typeface="Calibri"/>
              </a:rPr>
              <a:t> </a:t>
            </a:r>
            <a:r>
              <a:rPr sz="1677" spc="4" dirty="0">
                <a:solidFill>
                  <a:srgbClr val="1155CC"/>
                </a:solidFill>
                <a:latin typeface="Calibri"/>
                <a:cs typeface="Calibri"/>
              </a:rPr>
              <a:t>each</a:t>
            </a:r>
            <a:endParaRPr sz="1677">
              <a:latin typeface="Calibri"/>
              <a:cs typeface="Calibri"/>
            </a:endParaRPr>
          </a:p>
          <a:p>
            <a:pPr marL="11206">
              <a:lnSpc>
                <a:spcPts val="1999"/>
              </a:lnSpc>
            </a:pPr>
            <a:r>
              <a:rPr sz="1677" dirty="0">
                <a:solidFill>
                  <a:srgbClr val="741B47"/>
                </a:solidFill>
                <a:latin typeface="Calibri"/>
                <a:cs typeface="Calibri"/>
              </a:rPr>
              <a:t>Probability</a:t>
            </a:r>
            <a:r>
              <a:rPr sz="1677" spc="-4" dirty="0">
                <a:solidFill>
                  <a:srgbClr val="741B47"/>
                </a:solidFill>
                <a:latin typeface="Calibri"/>
                <a:cs typeface="Calibri"/>
              </a:rPr>
              <a:t> </a:t>
            </a:r>
            <a:r>
              <a:rPr sz="1677" spc="4" dirty="0">
                <a:solidFill>
                  <a:srgbClr val="741B47"/>
                </a:solidFill>
                <a:latin typeface="Calibri"/>
                <a:cs typeface="Calibri"/>
              </a:rPr>
              <a:t>of</a:t>
            </a:r>
            <a:r>
              <a:rPr sz="1677" dirty="0">
                <a:solidFill>
                  <a:srgbClr val="741B47"/>
                </a:solidFill>
                <a:latin typeface="Calibri"/>
                <a:cs typeface="Calibri"/>
              </a:rPr>
              <a:t> </a:t>
            </a:r>
            <a:r>
              <a:rPr sz="1677" spc="-26" dirty="0">
                <a:solidFill>
                  <a:srgbClr val="741B47"/>
                </a:solidFill>
                <a:latin typeface="Calibri"/>
                <a:cs typeface="Calibri"/>
              </a:rPr>
              <a:t>Tails</a:t>
            </a:r>
            <a:endParaRPr sz="1677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35289" y="3148852"/>
            <a:ext cx="1028700" cy="41867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647" dirty="0">
                <a:latin typeface="Calibri"/>
                <a:cs typeface="Calibri"/>
              </a:rPr>
              <a:t>R</a:t>
            </a:r>
            <a:r>
              <a:rPr sz="2647" spc="-71" dirty="0">
                <a:latin typeface="Calibri"/>
                <a:cs typeface="Calibri"/>
              </a:rPr>
              <a:t> </a:t>
            </a:r>
            <a:r>
              <a:rPr sz="2647" spc="-13" dirty="0">
                <a:latin typeface="Calibri"/>
                <a:cs typeface="Calibri"/>
              </a:rPr>
              <a:t>code:</a:t>
            </a:r>
            <a:endParaRPr sz="2647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02134" y="5715000"/>
            <a:ext cx="1715621" cy="2964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853" spc="13" dirty="0">
                <a:latin typeface="Calibri"/>
                <a:cs typeface="Calibri"/>
              </a:rPr>
              <a:t>Number</a:t>
            </a:r>
            <a:r>
              <a:rPr sz="1853" spc="-18" dirty="0">
                <a:latin typeface="Calibri"/>
                <a:cs typeface="Calibri"/>
              </a:rPr>
              <a:t> </a:t>
            </a:r>
            <a:r>
              <a:rPr sz="1853" spc="4" dirty="0">
                <a:latin typeface="Calibri"/>
                <a:cs typeface="Calibri"/>
              </a:rPr>
              <a:t>of</a:t>
            </a:r>
            <a:r>
              <a:rPr sz="1853" spc="-18" dirty="0">
                <a:latin typeface="Calibri"/>
                <a:cs typeface="Calibri"/>
              </a:rPr>
              <a:t> </a:t>
            </a:r>
            <a:r>
              <a:rPr sz="1853" spc="4" dirty="0">
                <a:latin typeface="Calibri"/>
                <a:cs typeface="Calibri"/>
              </a:rPr>
              <a:t>"tails"</a:t>
            </a:r>
            <a:endParaRPr sz="1853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40981" y="3065166"/>
            <a:ext cx="285143" cy="234034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206"/>
            <a:r>
              <a:rPr sz="1853" spc="13" dirty="0">
                <a:latin typeface="Calibri"/>
                <a:cs typeface="Calibri"/>
              </a:rPr>
              <a:t>Number</a:t>
            </a:r>
            <a:r>
              <a:rPr sz="1853" spc="-18" dirty="0">
                <a:latin typeface="Calibri"/>
                <a:cs typeface="Calibri"/>
              </a:rPr>
              <a:t> </a:t>
            </a:r>
            <a:r>
              <a:rPr sz="1853" spc="4" dirty="0">
                <a:latin typeface="Calibri"/>
                <a:cs typeface="Calibri"/>
              </a:rPr>
              <a:t>of</a:t>
            </a:r>
            <a:r>
              <a:rPr sz="1853" spc="-18" dirty="0">
                <a:latin typeface="Calibri"/>
                <a:cs typeface="Calibri"/>
              </a:rPr>
              <a:t> </a:t>
            </a:r>
            <a:r>
              <a:rPr sz="1853" spc="9" dirty="0">
                <a:latin typeface="Calibri"/>
                <a:cs typeface="Calibri"/>
              </a:rPr>
              <a:t>experiments</a:t>
            </a:r>
            <a:endParaRPr sz="1853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59262" y="2942905"/>
            <a:ext cx="2839010" cy="2522444"/>
            <a:chOff x="1587563" y="3335292"/>
            <a:chExt cx="3217545" cy="2858770"/>
          </a:xfrm>
        </p:grpSpPr>
        <p:sp>
          <p:nvSpPr>
            <p:cNvPr id="8" name="object 8"/>
            <p:cNvSpPr/>
            <p:nvPr/>
          </p:nvSpPr>
          <p:spPr>
            <a:xfrm>
              <a:off x="1587563" y="6191557"/>
              <a:ext cx="100330" cy="0"/>
            </a:xfrm>
            <a:custGeom>
              <a:avLst/>
              <a:gdLst/>
              <a:ahLst/>
              <a:cxnLst/>
              <a:rect l="l" t="t" r="r" b="b"/>
              <a:pathLst>
                <a:path w="100330">
                  <a:moveTo>
                    <a:pt x="99916" y="0"/>
                  </a:moveTo>
                  <a:lnTo>
                    <a:pt x="0" y="0"/>
                  </a:lnTo>
                  <a:lnTo>
                    <a:pt x="9991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1587563" y="6191557"/>
              <a:ext cx="100330" cy="635"/>
            </a:xfrm>
            <a:custGeom>
              <a:avLst/>
              <a:gdLst/>
              <a:ahLst/>
              <a:cxnLst/>
              <a:rect l="l" t="t" r="r" b="b"/>
              <a:pathLst>
                <a:path w="100330" h="635">
                  <a:moveTo>
                    <a:pt x="0" y="0"/>
                  </a:moveTo>
                  <a:lnTo>
                    <a:pt x="99916" y="0"/>
                  </a:lnTo>
                  <a:lnTo>
                    <a:pt x="0" y="19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07463" y="6191498"/>
              <a:ext cx="100330" cy="635"/>
            </a:xfrm>
            <a:custGeom>
              <a:avLst/>
              <a:gdLst/>
              <a:ahLst/>
              <a:cxnLst/>
              <a:rect l="l" t="t" r="r" b="b"/>
              <a:pathLst>
                <a:path w="100330" h="635">
                  <a:moveTo>
                    <a:pt x="99916" y="78"/>
                  </a:moveTo>
                  <a:lnTo>
                    <a:pt x="0" y="78"/>
                  </a:lnTo>
                  <a:lnTo>
                    <a:pt x="9991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7463" y="6191498"/>
              <a:ext cx="100330" cy="635"/>
            </a:xfrm>
            <a:custGeom>
              <a:avLst/>
              <a:gdLst/>
              <a:ahLst/>
              <a:cxnLst/>
              <a:rect l="l" t="t" r="r" b="b"/>
              <a:pathLst>
                <a:path w="100330" h="635">
                  <a:moveTo>
                    <a:pt x="0" y="0"/>
                  </a:moveTo>
                  <a:lnTo>
                    <a:pt x="99916" y="0"/>
                  </a:lnTo>
                  <a:lnTo>
                    <a:pt x="0" y="78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1827362" y="6190986"/>
              <a:ext cx="100330" cy="635"/>
            </a:xfrm>
            <a:custGeom>
              <a:avLst/>
              <a:gdLst/>
              <a:ahLst/>
              <a:cxnLst/>
              <a:rect l="l" t="t" r="r" b="b"/>
              <a:pathLst>
                <a:path w="100330" h="635">
                  <a:moveTo>
                    <a:pt x="99916" y="591"/>
                  </a:moveTo>
                  <a:lnTo>
                    <a:pt x="0" y="591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59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1827362" y="6190986"/>
              <a:ext cx="100330" cy="635"/>
            </a:xfrm>
            <a:custGeom>
              <a:avLst/>
              <a:gdLst/>
              <a:ahLst/>
              <a:cxnLst/>
              <a:rect l="l" t="t" r="r" b="b"/>
              <a:pathLst>
                <a:path w="100330" h="635">
                  <a:moveTo>
                    <a:pt x="0" y="0"/>
                  </a:moveTo>
                  <a:lnTo>
                    <a:pt x="99916" y="0"/>
                  </a:lnTo>
                  <a:lnTo>
                    <a:pt x="99916" y="591"/>
                  </a:lnTo>
                  <a:lnTo>
                    <a:pt x="0" y="591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1947261" y="6188949"/>
              <a:ext cx="100330" cy="3175"/>
            </a:xfrm>
            <a:custGeom>
              <a:avLst/>
              <a:gdLst/>
              <a:ahLst/>
              <a:cxnLst/>
              <a:rect l="l" t="t" r="r" b="b"/>
              <a:pathLst>
                <a:path w="100330" h="3175">
                  <a:moveTo>
                    <a:pt x="99916" y="2628"/>
                  </a:moveTo>
                  <a:lnTo>
                    <a:pt x="0" y="2628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2628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1947261" y="6188949"/>
              <a:ext cx="100330" cy="3175"/>
            </a:xfrm>
            <a:custGeom>
              <a:avLst/>
              <a:gdLst/>
              <a:ahLst/>
              <a:cxnLst/>
              <a:rect l="l" t="t" r="r" b="b"/>
              <a:pathLst>
                <a:path w="100330" h="3175">
                  <a:moveTo>
                    <a:pt x="0" y="0"/>
                  </a:moveTo>
                  <a:lnTo>
                    <a:pt x="99916" y="0"/>
                  </a:lnTo>
                  <a:lnTo>
                    <a:pt x="99916" y="2628"/>
                  </a:lnTo>
                  <a:lnTo>
                    <a:pt x="0" y="2628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2067161" y="6180412"/>
              <a:ext cx="100330" cy="11430"/>
            </a:xfrm>
            <a:custGeom>
              <a:avLst/>
              <a:gdLst/>
              <a:ahLst/>
              <a:cxnLst/>
              <a:rect l="l" t="t" r="r" b="b"/>
              <a:pathLst>
                <a:path w="100330" h="11429">
                  <a:moveTo>
                    <a:pt x="99916" y="11164"/>
                  </a:moveTo>
                  <a:lnTo>
                    <a:pt x="0" y="11164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11164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2067161" y="6180412"/>
              <a:ext cx="100330" cy="11430"/>
            </a:xfrm>
            <a:custGeom>
              <a:avLst/>
              <a:gdLst/>
              <a:ahLst/>
              <a:cxnLst/>
              <a:rect l="l" t="t" r="r" b="b"/>
              <a:pathLst>
                <a:path w="100330" h="11429">
                  <a:moveTo>
                    <a:pt x="0" y="0"/>
                  </a:moveTo>
                  <a:lnTo>
                    <a:pt x="99916" y="0"/>
                  </a:lnTo>
                  <a:lnTo>
                    <a:pt x="99916" y="11164"/>
                  </a:lnTo>
                  <a:lnTo>
                    <a:pt x="0" y="11164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2187061" y="6154613"/>
              <a:ext cx="100330" cy="37465"/>
            </a:xfrm>
            <a:custGeom>
              <a:avLst/>
              <a:gdLst/>
              <a:ahLst/>
              <a:cxnLst/>
              <a:rect l="l" t="t" r="r" b="b"/>
              <a:pathLst>
                <a:path w="100330" h="37464">
                  <a:moveTo>
                    <a:pt x="99916" y="36964"/>
                  </a:moveTo>
                  <a:lnTo>
                    <a:pt x="0" y="36964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36964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2187061" y="6154613"/>
              <a:ext cx="100330" cy="37465"/>
            </a:xfrm>
            <a:custGeom>
              <a:avLst/>
              <a:gdLst/>
              <a:ahLst/>
              <a:cxnLst/>
              <a:rect l="l" t="t" r="r" b="b"/>
              <a:pathLst>
                <a:path w="100330" h="37464">
                  <a:moveTo>
                    <a:pt x="0" y="0"/>
                  </a:moveTo>
                  <a:lnTo>
                    <a:pt x="99916" y="0"/>
                  </a:lnTo>
                  <a:lnTo>
                    <a:pt x="99916" y="36964"/>
                  </a:lnTo>
                  <a:lnTo>
                    <a:pt x="0" y="36964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2306960" y="6084272"/>
              <a:ext cx="100330" cy="107314"/>
            </a:xfrm>
            <a:custGeom>
              <a:avLst/>
              <a:gdLst/>
              <a:ahLst/>
              <a:cxnLst/>
              <a:rect l="l" t="t" r="r" b="b"/>
              <a:pathLst>
                <a:path w="100330" h="107314">
                  <a:moveTo>
                    <a:pt x="99916" y="107305"/>
                  </a:moveTo>
                  <a:lnTo>
                    <a:pt x="0" y="107305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107305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2306960" y="6084272"/>
              <a:ext cx="100330" cy="107314"/>
            </a:xfrm>
            <a:custGeom>
              <a:avLst/>
              <a:gdLst/>
              <a:ahLst/>
              <a:cxnLst/>
              <a:rect l="l" t="t" r="r" b="b"/>
              <a:pathLst>
                <a:path w="100330" h="107314">
                  <a:moveTo>
                    <a:pt x="0" y="0"/>
                  </a:moveTo>
                  <a:lnTo>
                    <a:pt x="99916" y="0"/>
                  </a:lnTo>
                  <a:lnTo>
                    <a:pt x="99916" y="107305"/>
                  </a:lnTo>
                  <a:lnTo>
                    <a:pt x="0" y="107305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2426860" y="5928061"/>
              <a:ext cx="100330" cy="263525"/>
            </a:xfrm>
            <a:custGeom>
              <a:avLst/>
              <a:gdLst/>
              <a:ahLst/>
              <a:cxnLst/>
              <a:rect l="l" t="t" r="r" b="b"/>
              <a:pathLst>
                <a:path w="100330" h="263525">
                  <a:moveTo>
                    <a:pt x="99916" y="263515"/>
                  </a:moveTo>
                  <a:lnTo>
                    <a:pt x="0" y="263515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263515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2426860" y="5928061"/>
              <a:ext cx="100330" cy="263525"/>
            </a:xfrm>
            <a:custGeom>
              <a:avLst/>
              <a:gdLst/>
              <a:ahLst/>
              <a:cxnLst/>
              <a:rect l="l" t="t" r="r" b="b"/>
              <a:pathLst>
                <a:path w="100330" h="263525">
                  <a:moveTo>
                    <a:pt x="0" y="0"/>
                  </a:moveTo>
                  <a:lnTo>
                    <a:pt x="99916" y="0"/>
                  </a:lnTo>
                  <a:lnTo>
                    <a:pt x="99916" y="263515"/>
                  </a:lnTo>
                  <a:lnTo>
                    <a:pt x="0" y="263515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2546759" y="5636854"/>
              <a:ext cx="100330" cy="554990"/>
            </a:xfrm>
            <a:custGeom>
              <a:avLst/>
              <a:gdLst/>
              <a:ahLst/>
              <a:cxnLst/>
              <a:rect l="l" t="t" r="r" b="b"/>
              <a:pathLst>
                <a:path w="100330" h="554989">
                  <a:moveTo>
                    <a:pt x="99916" y="554723"/>
                  </a:moveTo>
                  <a:lnTo>
                    <a:pt x="0" y="554723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554723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2546759" y="5636854"/>
              <a:ext cx="100330" cy="554990"/>
            </a:xfrm>
            <a:custGeom>
              <a:avLst/>
              <a:gdLst/>
              <a:ahLst/>
              <a:cxnLst/>
              <a:rect l="l" t="t" r="r" b="b"/>
              <a:pathLst>
                <a:path w="100330" h="554989">
                  <a:moveTo>
                    <a:pt x="0" y="0"/>
                  </a:moveTo>
                  <a:lnTo>
                    <a:pt x="99916" y="0"/>
                  </a:lnTo>
                  <a:lnTo>
                    <a:pt x="99916" y="554723"/>
                  </a:lnTo>
                  <a:lnTo>
                    <a:pt x="0" y="554723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2666659" y="5191703"/>
              <a:ext cx="100330" cy="1000125"/>
            </a:xfrm>
            <a:custGeom>
              <a:avLst/>
              <a:gdLst/>
              <a:ahLst/>
              <a:cxnLst/>
              <a:rect l="l" t="t" r="r" b="b"/>
              <a:pathLst>
                <a:path w="100330" h="1000125">
                  <a:moveTo>
                    <a:pt x="99916" y="999874"/>
                  </a:moveTo>
                  <a:lnTo>
                    <a:pt x="0" y="999874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999874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2666659" y="5191703"/>
              <a:ext cx="100330" cy="1000125"/>
            </a:xfrm>
            <a:custGeom>
              <a:avLst/>
              <a:gdLst/>
              <a:ahLst/>
              <a:cxnLst/>
              <a:rect l="l" t="t" r="r" b="b"/>
              <a:pathLst>
                <a:path w="100330" h="1000125">
                  <a:moveTo>
                    <a:pt x="0" y="0"/>
                  </a:moveTo>
                  <a:lnTo>
                    <a:pt x="99916" y="0"/>
                  </a:lnTo>
                  <a:lnTo>
                    <a:pt x="99916" y="999874"/>
                  </a:lnTo>
                  <a:lnTo>
                    <a:pt x="0" y="999874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2786558" y="4604549"/>
              <a:ext cx="100330" cy="1587500"/>
            </a:xfrm>
            <a:custGeom>
              <a:avLst/>
              <a:gdLst/>
              <a:ahLst/>
              <a:cxnLst/>
              <a:rect l="l" t="t" r="r" b="b"/>
              <a:pathLst>
                <a:path w="100330" h="1587500">
                  <a:moveTo>
                    <a:pt x="99916" y="1587028"/>
                  </a:moveTo>
                  <a:lnTo>
                    <a:pt x="0" y="1587028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1587028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2786558" y="4604549"/>
              <a:ext cx="100330" cy="1587500"/>
            </a:xfrm>
            <a:custGeom>
              <a:avLst/>
              <a:gdLst/>
              <a:ahLst/>
              <a:cxnLst/>
              <a:rect l="l" t="t" r="r" b="b"/>
              <a:pathLst>
                <a:path w="100330" h="1587500">
                  <a:moveTo>
                    <a:pt x="0" y="0"/>
                  </a:moveTo>
                  <a:lnTo>
                    <a:pt x="99916" y="0"/>
                  </a:lnTo>
                  <a:lnTo>
                    <a:pt x="99916" y="1587028"/>
                  </a:lnTo>
                  <a:lnTo>
                    <a:pt x="0" y="1587028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0" name="object 30"/>
            <p:cNvSpPr/>
            <p:nvPr/>
          </p:nvSpPr>
          <p:spPr>
            <a:xfrm>
              <a:off x="2906458" y="3993541"/>
              <a:ext cx="100330" cy="2198370"/>
            </a:xfrm>
            <a:custGeom>
              <a:avLst/>
              <a:gdLst/>
              <a:ahLst/>
              <a:cxnLst/>
              <a:rect l="l" t="t" r="r" b="b"/>
              <a:pathLst>
                <a:path w="100330" h="2198370">
                  <a:moveTo>
                    <a:pt x="99916" y="2198036"/>
                  </a:moveTo>
                  <a:lnTo>
                    <a:pt x="0" y="2198036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2198036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1" name="object 31"/>
            <p:cNvSpPr/>
            <p:nvPr/>
          </p:nvSpPr>
          <p:spPr>
            <a:xfrm>
              <a:off x="2906458" y="3993541"/>
              <a:ext cx="100330" cy="2198370"/>
            </a:xfrm>
            <a:custGeom>
              <a:avLst/>
              <a:gdLst/>
              <a:ahLst/>
              <a:cxnLst/>
              <a:rect l="l" t="t" r="r" b="b"/>
              <a:pathLst>
                <a:path w="100330" h="2198370">
                  <a:moveTo>
                    <a:pt x="0" y="0"/>
                  </a:moveTo>
                  <a:lnTo>
                    <a:pt x="99916" y="0"/>
                  </a:lnTo>
                  <a:lnTo>
                    <a:pt x="99916" y="2198036"/>
                  </a:lnTo>
                  <a:lnTo>
                    <a:pt x="0" y="2198036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3026357" y="3520067"/>
              <a:ext cx="100330" cy="2672080"/>
            </a:xfrm>
            <a:custGeom>
              <a:avLst/>
              <a:gdLst/>
              <a:ahLst/>
              <a:cxnLst/>
              <a:rect l="l" t="t" r="r" b="b"/>
              <a:pathLst>
                <a:path w="100330" h="2672079">
                  <a:moveTo>
                    <a:pt x="99916" y="2671510"/>
                  </a:moveTo>
                  <a:lnTo>
                    <a:pt x="0" y="2671510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267151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3026357" y="3520067"/>
              <a:ext cx="100330" cy="2672080"/>
            </a:xfrm>
            <a:custGeom>
              <a:avLst/>
              <a:gdLst/>
              <a:ahLst/>
              <a:cxnLst/>
              <a:rect l="l" t="t" r="r" b="b"/>
              <a:pathLst>
                <a:path w="100330" h="2672079">
                  <a:moveTo>
                    <a:pt x="0" y="0"/>
                  </a:moveTo>
                  <a:lnTo>
                    <a:pt x="99916" y="0"/>
                  </a:lnTo>
                  <a:lnTo>
                    <a:pt x="99916" y="2671510"/>
                  </a:lnTo>
                  <a:lnTo>
                    <a:pt x="0" y="2671510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3146257" y="3337486"/>
              <a:ext cx="100330" cy="2854325"/>
            </a:xfrm>
            <a:custGeom>
              <a:avLst/>
              <a:gdLst/>
              <a:ahLst/>
              <a:cxnLst/>
              <a:rect l="l" t="t" r="r" b="b"/>
              <a:pathLst>
                <a:path w="100330" h="2854325">
                  <a:moveTo>
                    <a:pt x="99916" y="2854091"/>
                  </a:moveTo>
                  <a:lnTo>
                    <a:pt x="0" y="2854091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285409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3146257" y="3337486"/>
              <a:ext cx="100330" cy="2854325"/>
            </a:xfrm>
            <a:custGeom>
              <a:avLst/>
              <a:gdLst/>
              <a:ahLst/>
              <a:cxnLst/>
              <a:rect l="l" t="t" r="r" b="b"/>
              <a:pathLst>
                <a:path w="100330" h="2854325">
                  <a:moveTo>
                    <a:pt x="0" y="0"/>
                  </a:moveTo>
                  <a:lnTo>
                    <a:pt x="99916" y="0"/>
                  </a:lnTo>
                  <a:lnTo>
                    <a:pt x="99916" y="2854091"/>
                  </a:lnTo>
                  <a:lnTo>
                    <a:pt x="0" y="2854091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3266156" y="3523977"/>
              <a:ext cx="100330" cy="2667635"/>
            </a:xfrm>
            <a:custGeom>
              <a:avLst/>
              <a:gdLst/>
              <a:ahLst/>
              <a:cxnLst/>
              <a:rect l="l" t="t" r="r" b="b"/>
              <a:pathLst>
                <a:path w="100329" h="2667635">
                  <a:moveTo>
                    <a:pt x="99916" y="2667600"/>
                  </a:moveTo>
                  <a:lnTo>
                    <a:pt x="0" y="2667600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266760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7" name="object 37"/>
            <p:cNvSpPr/>
            <p:nvPr/>
          </p:nvSpPr>
          <p:spPr>
            <a:xfrm>
              <a:off x="3266156" y="3523977"/>
              <a:ext cx="100330" cy="2667635"/>
            </a:xfrm>
            <a:custGeom>
              <a:avLst/>
              <a:gdLst/>
              <a:ahLst/>
              <a:cxnLst/>
              <a:rect l="l" t="t" r="r" b="b"/>
              <a:pathLst>
                <a:path w="100329" h="2667635">
                  <a:moveTo>
                    <a:pt x="0" y="0"/>
                  </a:moveTo>
                  <a:lnTo>
                    <a:pt x="99916" y="0"/>
                  </a:lnTo>
                  <a:lnTo>
                    <a:pt x="99916" y="2667600"/>
                  </a:lnTo>
                  <a:lnTo>
                    <a:pt x="0" y="2667600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8" name="object 38"/>
            <p:cNvSpPr/>
            <p:nvPr/>
          </p:nvSpPr>
          <p:spPr>
            <a:xfrm>
              <a:off x="3386056" y="3990407"/>
              <a:ext cx="100330" cy="2201545"/>
            </a:xfrm>
            <a:custGeom>
              <a:avLst/>
              <a:gdLst/>
              <a:ahLst/>
              <a:cxnLst/>
              <a:rect l="l" t="t" r="r" b="b"/>
              <a:pathLst>
                <a:path w="100329" h="2201545">
                  <a:moveTo>
                    <a:pt x="99916" y="2201170"/>
                  </a:moveTo>
                  <a:lnTo>
                    <a:pt x="0" y="2201170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220117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9" name="object 39"/>
            <p:cNvSpPr/>
            <p:nvPr/>
          </p:nvSpPr>
          <p:spPr>
            <a:xfrm>
              <a:off x="3386056" y="3990407"/>
              <a:ext cx="100330" cy="2201545"/>
            </a:xfrm>
            <a:custGeom>
              <a:avLst/>
              <a:gdLst/>
              <a:ahLst/>
              <a:cxnLst/>
              <a:rect l="l" t="t" r="r" b="b"/>
              <a:pathLst>
                <a:path w="100329" h="2201545">
                  <a:moveTo>
                    <a:pt x="0" y="0"/>
                  </a:moveTo>
                  <a:lnTo>
                    <a:pt x="99916" y="0"/>
                  </a:lnTo>
                  <a:lnTo>
                    <a:pt x="99916" y="2201170"/>
                  </a:lnTo>
                  <a:lnTo>
                    <a:pt x="0" y="2201170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0" name="object 40"/>
            <p:cNvSpPr/>
            <p:nvPr/>
          </p:nvSpPr>
          <p:spPr>
            <a:xfrm>
              <a:off x="3505955" y="4606665"/>
              <a:ext cx="100330" cy="1584960"/>
            </a:xfrm>
            <a:custGeom>
              <a:avLst/>
              <a:gdLst/>
              <a:ahLst/>
              <a:cxnLst/>
              <a:rect l="l" t="t" r="r" b="b"/>
              <a:pathLst>
                <a:path w="100329" h="1584960">
                  <a:moveTo>
                    <a:pt x="99916" y="1584911"/>
                  </a:moveTo>
                  <a:lnTo>
                    <a:pt x="0" y="1584911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158491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1" name="object 41"/>
            <p:cNvSpPr/>
            <p:nvPr/>
          </p:nvSpPr>
          <p:spPr>
            <a:xfrm>
              <a:off x="3505955" y="4606665"/>
              <a:ext cx="100330" cy="1584960"/>
            </a:xfrm>
            <a:custGeom>
              <a:avLst/>
              <a:gdLst/>
              <a:ahLst/>
              <a:cxnLst/>
              <a:rect l="l" t="t" r="r" b="b"/>
              <a:pathLst>
                <a:path w="100329" h="1584960">
                  <a:moveTo>
                    <a:pt x="0" y="0"/>
                  </a:moveTo>
                  <a:lnTo>
                    <a:pt x="99916" y="0"/>
                  </a:lnTo>
                  <a:lnTo>
                    <a:pt x="99916" y="1584911"/>
                  </a:lnTo>
                  <a:lnTo>
                    <a:pt x="0" y="1584911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2" name="object 42"/>
            <p:cNvSpPr/>
            <p:nvPr/>
          </p:nvSpPr>
          <p:spPr>
            <a:xfrm>
              <a:off x="3625855" y="5189732"/>
              <a:ext cx="100330" cy="1002030"/>
            </a:xfrm>
            <a:custGeom>
              <a:avLst/>
              <a:gdLst/>
              <a:ahLst/>
              <a:cxnLst/>
              <a:rect l="l" t="t" r="r" b="b"/>
              <a:pathLst>
                <a:path w="100329" h="1002029">
                  <a:moveTo>
                    <a:pt x="99916" y="1001845"/>
                  </a:moveTo>
                  <a:lnTo>
                    <a:pt x="0" y="1001845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1001845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3" name="object 43"/>
            <p:cNvSpPr/>
            <p:nvPr/>
          </p:nvSpPr>
          <p:spPr>
            <a:xfrm>
              <a:off x="3625855" y="5189732"/>
              <a:ext cx="100330" cy="1002030"/>
            </a:xfrm>
            <a:custGeom>
              <a:avLst/>
              <a:gdLst/>
              <a:ahLst/>
              <a:cxnLst/>
              <a:rect l="l" t="t" r="r" b="b"/>
              <a:pathLst>
                <a:path w="100329" h="1002029">
                  <a:moveTo>
                    <a:pt x="0" y="0"/>
                  </a:moveTo>
                  <a:lnTo>
                    <a:pt x="99916" y="0"/>
                  </a:lnTo>
                  <a:lnTo>
                    <a:pt x="99916" y="1001845"/>
                  </a:lnTo>
                  <a:lnTo>
                    <a:pt x="0" y="1001845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4" name="object 44"/>
            <p:cNvSpPr/>
            <p:nvPr/>
          </p:nvSpPr>
          <p:spPr>
            <a:xfrm>
              <a:off x="3745754" y="5639134"/>
              <a:ext cx="100330" cy="552450"/>
            </a:xfrm>
            <a:custGeom>
              <a:avLst/>
              <a:gdLst/>
              <a:ahLst/>
              <a:cxnLst/>
              <a:rect l="l" t="t" r="r" b="b"/>
              <a:pathLst>
                <a:path w="100329" h="552450">
                  <a:moveTo>
                    <a:pt x="99916" y="552443"/>
                  </a:moveTo>
                  <a:lnTo>
                    <a:pt x="0" y="552443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552443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5" name="object 45"/>
            <p:cNvSpPr/>
            <p:nvPr/>
          </p:nvSpPr>
          <p:spPr>
            <a:xfrm>
              <a:off x="3745754" y="5639134"/>
              <a:ext cx="100330" cy="552450"/>
            </a:xfrm>
            <a:custGeom>
              <a:avLst/>
              <a:gdLst/>
              <a:ahLst/>
              <a:cxnLst/>
              <a:rect l="l" t="t" r="r" b="b"/>
              <a:pathLst>
                <a:path w="100329" h="552450">
                  <a:moveTo>
                    <a:pt x="0" y="0"/>
                  </a:moveTo>
                  <a:lnTo>
                    <a:pt x="99916" y="0"/>
                  </a:lnTo>
                  <a:lnTo>
                    <a:pt x="99916" y="552443"/>
                  </a:lnTo>
                  <a:lnTo>
                    <a:pt x="0" y="552443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6" name="object 46"/>
            <p:cNvSpPr/>
            <p:nvPr/>
          </p:nvSpPr>
          <p:spPr>
            <a:xfrm>
              <a:off x="3865654" y="5931196"/>
              <a:ext cx="100330" cy="260985"/>
            </a:xfrm>
            <a:custGeom>
              <a:avLst/>
              <a:gdLst/>
              <a:ahLst/>
              <a:cxnLst/>
              <a:rect l="l" t="t" r="r" b="b"/>
              <a:pathLst>
                <a:path w="100329" h="260985">
                  <a:moveTo>
                    <a:pt x="99916" y="260381"/>
                  </a:moveTo>
                  <a:lnTo>
                    <a:pt x="0" y="260381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26038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7" name="object 47"/>
            <p:cNvSpPr/>
            <p:nvPr/>
          </p:nvSpPr>
          <p:spPr>
            <a:xfrm>
              <a:off x="3865654" y="5931196"/>
              <a:ext cx="100330" cy="260985"/>
            </a:xfrm>
            <a:custGeom>
              <a:avLst/>
              <a:gdLst/>
              <a:ahLst/>
              <a:cxnLst/>
              <a:rect l="l" t="t" r="r" b="b"/>
              <a:pathLst>
                <a:path w="100329" h="260985">
                  <a:moveTo>
                    <a:pt x="0" y="0"/>
                  </a:moveTo>
                  <a:lnTo>
                    <a:pt x="99916" y="0"/>
                  </a:lnTo>
                  <a:lnTo>
                    <a:pt x="99916" y="260381"/>
                  </a:lnTo>
                  <a:lnTo>
                    <a:pt x="0" y="260381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8" name="object 48"/>
            <p:cNvSpPr/>
            <p:nvPr/>
          </p:nvSpPr>
          <p:spPr>
            <a:xfrm>
              <a:off x="3985554" y="6084094"/>
              <a:ext cx="100330" cy="107950"/>
            </a:xfrm>
            <a:custGeom>
              <a:avLst/>
              <a:gdLst/>
              <a:ahLst/>
              <a:cxnLst/>
              <a:rect l="l" t="t" r="r" b="b"/>
              <a:pathLst>
                <a:path w="100329" h="107950">
                  <a:moveTo>
                    <a:pt x="99916" y="107482"/>
                  </a:moveTo>
                  <a:lnTo>
                    <a:pt x="0" y="107482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107482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9" name="object 49"/>
            <p:cNvSpPr/>
            <p:nvPr/>
          </p:nvSpPr>
          <p:spPr>
            <a:xfrm>
              <a:off x="3985554" y="6084094"/>
              <a:ext cx="100330" cy="107950"/>
            </a:xfrm>
            <a:custGeom>
              <a:avLst/>
              <a:gdLst/>
              <a:ahLst/>
              <a:cxnLst/>
              <a:rect l="l" t="t" r="r" b="b"/>
              <a:pathLst>
                <a:path w="100329" h="107950">
                  <a:moveTo>
                    <a:pt x="0" y="0"/>
                  </a:moveTo>
                  <a:lnTo>
                    <a:pt x="99916" y="0"/>
                  </a:lnTo>
                  <a:lnTo>
                    <a:pt x="99916" y="107482"/>
                  </a:lnTo>
                  <a:lnTo>
                    <a:pt x="0" y="107482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0" name="object 50"/>
            <p:cNvSpPr/>
            <p:nvPr/>
          </p:nvSpPr>
          <p:spPr>
            <a:xfrm>
              <a:off x="4105453" y="6154784"/>
              <a:ext cx="100330" cy="36830"/>
            </a:xfrm>
            <a:custGeom>
              <a:avLst/>
              <a:gdLst/>
              <a:ahLst/>
              <a:cxnLst/>
              <a:rect l="l" t="t" r="r" b="b"/>
              <a:pathLst>
                <a:path w="100329" h="36829">
                  <a:moveTo>
                    <a:pt x="99916" y="36793"/>
                  </a:moveTo>
                  <a:lnTo>
                    <a:pt x="0" y="36793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36793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1" name="object 51"/>
            <p:cNvSpPr/>
            <p:nvPr/>
          </p:nvSpPr>
          <p:spPr>
            <a:xfrm>
              <a:off x="4105453" y="6154784"/>
              <a:ext cx="100330" cy="36830"/>
            </a:xfrm>
            <a:custGeom>
              <a:avLst/>
              <a:gdLst/>
              <a:ahLst/>
              <a:cxnLst/>
              <a:rect l="l" t="t" r="r" b="b"/>
              <a:pathLst>
                <a:path w="100329" h="36829">
                  <a:moveTo>
                    <a:pt x="0" y="0"/>
                  </a:moveTo>
                  <a:lnTo>
                    <a:pt x="99916" y="0"/>
                  </a:lnTo>
                  <a:lnTo>
                    <a:pt x="99916" y="36793"/>
                  </a:lnTo>
                  <a:lnTo>
                    <a:pt x="0" y="36793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2" name="object 52"/>
            <p:cNvSpPr/>
            <p:nvPr/>
          </p:nvSpPr>
          <p:spPr>
            <a:xfrm>
              <a:off x="4225352" y="6180510"/>
              <a:ext cx="100330" cy="11430"/>
            </a:xfrm>
            <a:custGeom>
              <a:avLst/>
              <a:gdLst/>
              <a:ahLst/>
              <a:cxnLst/>
              <a:rect l="l" t="t" r="r" b="b"/>
              <a:pathLst>
                <a:path w="100329" h="11429">
                  <a:moveTo>
                    <a:pt x="99916" y="11066"/>
                  </a:moveTo>
                  <a:lnTo>
                    <a:pt x="0" y="11066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11066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3" name="object 53"/>
            <p:cNvSpPr/>
            <p:nvPr/>
          </p:nvSpPr>
          <p:spPr>
            <a:xfrm>
              <a:off x="4225352" y="6180510"/>
              <a:ext cx="100330" cy="11430"/>
            </a:xfrm>
            <a:custGeom>
              <a:avLst/>
              <a:gdLst/>
              <a:ahLst/>
              <a:cxnLst/>
              <a:rect l="l" t="t" r="r" b="b"/>
              <a:pathLst>
                <a:path w="100329" h="11429">
                  <a:moveTo>
                    <a:pt x="0" y="0"/>
                  </a:moveTo>
                  <a:lnTo>
                    <a:pt x="99916" y="0"/>
                  </a:lnTo>
                  <a:lnTo>
                    <a:pt x="99916" y="11066"/>
                  </a:lnTo>
                  <a:lnTo>
                    <a:pt x="0" y="11066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4" name="object 54"/>
            <p:cNvSpPr/>
            <p:nvPr/>
          </p:nvSpPr>
          <p:spPr>
            <a:xfrm>
              <a:off x="4345252" y="6188883"/>
              <a:ext cx="100330" cy="3175"/>
            </a:xfrm>
            <a:custGeom>
              <a:avLst/>
              <a:gdLst/>
              <a:ahLst/>
              <a:cxnLst/>
              <a:rect l="l" t="t" r="r" b="b"/>
              <a:pathLst>
                <a:path w="100329" h="3175">
                  <a:moveTo>
                    <a:pt x="99916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2694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5" name="object 55"/>
            <p:cNvSpPr/>
            <p:nvPr/>
          </p:nvSpPr>
          <p:spPr>
            <a:xfrm>
              <a:off x="4345252" y="6188883"/>
              <a:ext cx="100330" cy="3175"/>
            </a:xfrm>
            <a:custGeom>
              <a:avLst/>
              <a:gdLst/>
              <a:ahLst/>
              <a:cxnLst/>
              <a:rect l="l" t="t" r="r" b="b"/>
              <a:pathLst>
                <a:path w="100329" h="3175">
                  <a:moveTo>
                    <a:pt x="0" y="0"/>
                  </a:moveTo>
                  <a:lnTo>
                    <a:pt x="99916" y="0"/>
                  </a:lnTo>
                  <a:lnTo>
                    <a:pt x="99916" y="2694"/>
                  </a:lnTo>
                  <a:lnTo>
                    <a:pt x="0" y="2694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6" name="object 56"/>
            <p:cNvSpPr/>
            <p:nvPr/>
          </p:nvSpPr>
          <p:spPr>
            <a:xfrm>
              <a:off x="4465151" y="6191209"/>
              <a:ext cx="100330" cy="635"/>
            </a:xfrm>
            <a:custGeom>
              <a:avLst/>
              <a:gdLst/>
              <a:ahLst/>
              <a:cxnLst/>
              <a:rect l="l" t="t" r="r" b="b"/>
              <a:pathLst>
                <a:path w="100329" h="635">
                  <a:moveTo>
                    <a:pt x="99916" y="367"/>
                  </a:moveTo>
                  <a:lnTo>
                    <a:pt x="0" y="367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36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7" name="object 57"/>
            <p:cNvSpPr/>
            <p:nvPr/>
          </p:nvSpPr>
          <p:spPr>
            <a:xfrm>
              <a:off x="4465151" y="6191209"/>
              <a:ext cx="100330" cy="635"/>
            </a:xfrm>
            <a:custGeom>
              <a:avLst/>
              <a:gdLst/>
              <a:ahLst/>
              <a:cxnLst/>
              <a:rect l="l" t="t" r="r" b="b"/>
              <a:pathLst>
                <a:path w="100329" h="635">
                  <a:moveTo>
                    <a:pt x="0" y="0"/>
                  </a:moveTo>
                  <a:lnTo>
                    <a:pt x="99916" y="0"/>
                  </a:lnTo>
                  <a:lnTo>
                    <a:pt x="99916" y="367"/>
                  </a:lnTo>
                  <a:lnTo>
                    <a:pt x="0" y="367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8" name="object 58"/>
            <p:cNvSpPr/>
            <p:nvPr/>
          </p:nvSpPr>
          <p:spPr>
            <a:xfrm>
              <a:off x="4585051" y="6191492"/>
              <a:ext cx="100330" cy="635"/>
            </a:xfrm>
            <a:custGeom>
              <a:avLst/>
              <a:gdLst/>
              <a:ahLst/>
              <a:cxnLst/>
              <a:rect l="l" t="t" r="r" b="b"/>
              <a:pathLst>
                <a:path w="100329" h="635">
                  <a:moveTo>
                    <a:pt x="99916" y="85"/>
                  </a:moveTo>
                  <a:lnTo>
                    <a:pt x="0" y="85"/>
                  </a:lnTo>
                  <a:lnTo>
                    <a:pt x="9991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9" name="object 59"/>
            <p:cNvSpPr/>
            <p:nvPr/>
          </p:nvSpPr>
          <p:spPr>
            <a:xfrm>
              <a:off x="4585051" y="6191492"/>
              <a:ext cx="100330" cy="635"/>
            </a:xfrm>
            <a:custGeom>
              <a:avLst/>
              <a:gdLst/>
              <a:ahLst/>
              <a:cxnLst/>
              <a:rect l="l" t="t" r="r" b="b"/>
              <a:pathLst>
                <a:path w="100329" h="635">
                  <a:moveTo>
                    <a:pt x="0" y="0"/>
                  </a:moveTo>
                  <a:lnTo>
                    <a:pt x="99916" y="0"/>
                  </a:lnTo>
                  <a:lnTo>
                    <a:pt x="0" y="85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0" name="object 60"/>
            <p:cNvSpPr/>
            <p:nvPr/>
          </p:nvSpPr>
          <p:spPr>
            <a:xfrm>
              <a:off x="4704951" y="6191564"/>
              <a:ext cx="100330" cy="0"/>
            </a:xfrm>
            <a:custGeom>
              <a:avLst/>
              <a:gdLst/>
              <a:ahLst/>
              <a:cxnLst/>
              <a:rect l="l" t="t" r="r" b="b"/>
              <a:pathLst>
                <a:path w="100329">
                  <a:moveTo>
                    <a:pt x="99916" y="0"/>
                  </a:moveTo>
                  <a:lnTo>
                    <a:pt x="0" y="0"/>
                  </a:lnTo>
                  <a:lnTo>
                    <a:pt x="9991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1" name="object 61"/>
            <p:cNvSpPr/>
            <p:nvPr/>
          </p:nvSpPr>
          <p:spPr>
            <a:xfrm>
              <a:off x="4704951" y="6191564"/>
              <a:ext cx="100330" cy="635"/>
            </a:xfrm>
            <a:custGeom>
              <a:avLst/>
              <a:gdLst/>
              <a:ahLst/>
              <a:cxnLst/>
              <a:rect l="l" t="t" r="r" b="b"/>
              <a:pathLst>
                <a:path w="100329" h="635">
                  <a:moveTo>
                    <a:pt x="0" y="0"/>
                  </a:moveTo>
                  <a:lnTo>
                    <a:pt x="99916" y="0"/>
                  </a:lnTo>
                  <a:lnTo>
                    <a:pt x="0" y="12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3074910" y="5548981"/>
            <a:ext cx="1767167" cy="859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1051728" algn="l"/>
                <a:tab pos="1262970" algn="l"/>
                <a:tab pos="1474773" algn="l"/>
                <a:tab pos="1686575" algn="l"/>
              </a:tabLst>
            </a:pPr>
            <a:r>
              <a:rPr sz="485" dirty="0">
                <a:latin typeface="Arial"/>
                <a:cs typeface="Arial"/>
              </a:rPr>
              <a:t>2   </a:t>
            </a:r>
            <a:r>
              <a:rPr sz="485" spc="22" dirty="0">
                <a:latin typeface="Arial"/>
                <a:cs typeface="Arial"/>
              </a:rPr>
              <a:t> </a:t>
            </a:r>
            <a:r>
              <a:rPr sz="485" dirty="0">
                <a:latin typeface="Arial"/>
                <a:cs typeface="Arial"/>
              </a:rPr>
              <a:t>3   </a:t>
            </a:r>
            <a:r>
              <a:rPr sz="485" spc="22" dirty="0">
                <a:latin typeface="Arial"/>
                <a:cs typeface="Arial"/>
              </a:rPr>
              <a:t> </a:t>
            </a:r>
            <a:r>
              <a:rPr sz="485" dirty="0">
                <a:latin typeface="Arial"/>
                <a:cs typeface="Arial"/>
              </a:rPr>
              <a:t>4   </a:t>
            </a:r>
            <a:r>
              <a:rPr sz="485" spc="22" dirty="0">
                <a:latin typeface="Arial"/>
                <a:cs typeface="Arial"/>
              </a:rPr>
              <a:t> </a:t>
            </a:r>
            <a:r>
              <a:rPr sz="485" dirty="0">
                <a:latin typeface="Arial"/>
                <a:cs typeface="Arial"/>
              </a:rPr>
              <a:t>5   </a:t>
            </a:r>
            <a:r>
              <a:rPr sz="485" spc="22" dirty="0">
                <a:latin typeface="Arial"/>
                <a:cs typeface="Arial"/>
              </a:rPr>
              <a:t> </a:t>
            </a:r>
            <a:r>
              <a:rPr sz="485" dirty="0">
                <a:latin typeface="Arial"/>
                <a:cs typeface="Arial"/>
              </a:rPr>
              <a:t>6   </a:t>
            </a:r>
            <a:r>
              <a:rPr sz="485" spc="22" dirty="0">
                <a:latin typeface="Arial"/>
                <a:cs typeface="Arial"/>
              </a:rPr>
              <a:t> </a:t>
            </a:r>
            <a:r>
              <a:rPr sz="485" dirty="0">
                <a:latin typeface="Arial"/>
                <a:cs typeface="Arial"/>
              </a:rPr>
              <a:t>7   </a:t>
            </a:r>
            <a:r>
              <a:rPr sz="485" spc="22" dirty="0">
                <a:latin typeface="Arial"/>
                <a:cs typeface="Arial"/>
              </a:rPr>
              <a:t> </a:t>
            </a:r>
            <a:r>
              <a:rPr sz="485" dirty="0">
                <a:latin typeface="Arial"/>
                <a:cs typeface="Arial"/>
              </a:rPr>
              <a:t>8   </a:t>
            </a:r>
            <a:r>
              <a:rPr sz="485" spc="22" dirty="0">
                <a:latin typeface="Arial"/>
                <a:cs typeface="Arial"/>
              </a:rPr>
              <a:t> </a:t>
            </a:r>
            <a:r>
              <a:rPr sz="485" dirty="0">
                <a:latin typeface="Arial"/>
                <a:cs typeface="Arial"/>
              </a:rPr>
              <a:t>9  </a:t>
            </a:r>
            <a:r>
              <a:rPr sz="485" spc="18" dirty="0">
                <a:latin typeface="Arial"/>
                <a:cs typeface="Arial"/>
              </a:rPr>
              <a:t> </a:t>
            </a:r>
            <a:r>
              <a:rPr sz="485" dirty="0">
                <a:latin typeface="Arial"/>
                <a:cs typeface="Arial"/>
              </a:rPr>
              <a:t>10	12	14	16	18</a:t>
            </a:r>
            <a:endParaRPr sz="485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961971" y="5548981"/>
            <a:ext cx="91328" cy="859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485" dirty="0">
                <a:latin typeface="Arial"/>
                <a:cs typeface="Arial"/>
              </a:rPr>
              <a:t>20</a:t>
            </a:r>
            <a:endParaRPr sz="485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173559" y="5548981"/>
            <a:ext cx="91328" cy="859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485" dirty="0">
                <a:latin typeface="Arial"/>
                <a:cs typeface="Arial"/>
              </a:rPr>
              <a:t>22</a:t>
            </a:r>
            <a:endParaRPr sz="485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385146" y="5548981"/>
            <a:ext cx="91328" cy="859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485" dirty="0">
                <a:latin typeface="Arial"/>
                <a:cs typeface="Arial"/>
              </a:rPr>
              <a:t>24</a:t>
            </a:r>
            <a:endParaRPr sz="485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596733" y="5548981"/>
            <a:ext cx="91328" cy="859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485" dirty="0">
                <a:latin typeface="Arial"/>
                <a:cs typeface="Arial"/>
              </a:rPr>
              <a:t>26</a:t>
            </a:r>
            <a:endParaRPr sz="485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808321" y="5548981"/>
            <a:ext cx="91328" cy="859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485" dirty="0">
                <a:latin typeface="Arial"/>
                <a:cs typeface="Arial"/>
              </a:rPr>
              <a:t>28</a:t>
            </a:r>
            <a:endParaRPr sz="485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908542" y="3143816"/>
            <a:ext cx="37540" cy="2319618"/>
          </a:xfrm>
          <a:custGeom>
            <a:avLst/>
            <a:gdLst/>
            <a:ahLst/>
            <a:cxnLst/>
            <a:rect l="l" t="t" r="r" b="b"/>
            <a:pathLst>
              <a:path w="42544" h="2628900">
                <a:moveTo>
                  <a:pt x="42123" y="2628585"/>
                </a:moveTo>
                <a:lnTo>
                  <a:pt x="42123" y="0"/>
                </a:lnTo>
              </a:path>
              <a:path w="42544" h="2628900">
                <a:moveTo>
                  <a:pt x="42123" y="2628585"/>
                </a:moveTo>
                <a:lnTo>
                  <a:pt x="0" y="2628585"/>
                </a:lnTo>
              </a:path>
              <a:path w="42544" h="2628900">
                <a:moveTo>
                  <a:pt x="42123" y="1971438"/>
                </a:moveTo>
                <a:lnTo>
                  <a:pt x="0" y="1971438"/>
                </a:lnTo>
              </a:path>
              <a:path w="42544" h="2628900">
                <a:moveTo>
                  <a:pt x="42123" y="1314292"/>
                </a:moveTo>
                <a:lnTo>
                  <a:pt x="0" y="1314292"/>
                </a:lnTo>
              </a:path>
              <a:path w="42544" h="2628900">
                <a:moveTo>
                  <a:pt x="42123" y="657146"/>
                </a:moveTo>
                <a:lnTo>
                  <a:pt x="0" y="657146"/>
                </a:lnTo>
              </a:path>
              <a:path w="42544" h="2628900">
                <a:moveTo>
                  <a:pt x="42123" y="0"/>
                </a:moveTo>
                <a:lnTo>
                  <a:pt x="0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9" name="object 69"/>
          <p:cNvSpPr txBox="1"/>
          <p:nvPr/>
        </p:nvSpPr>
        <p:spPr>
          <a:xfrm>
            <a:off x="2789221" y="5364952"/>
            <a:ext cx="74636" cy="196663"/>
          </a:xfrm>
          <a:prstGeom prst="rect">
            <a:avLst/>
          </a:prstGeom>
        </p:spPr>
        <p:txBody>
          <a:bodyPr vert="vert270" wrap="square" lIns="0" tIns="5603" rIns="0" bIns="0" rtlCol="0">
            <a:spAutoFit/>
          </a:bodyPr>
          <a:lstStyle/>
          <a:p>
            <a:pPr marL="11206">
              <a:spcBef>
                <a:spcPts val="44"/>
              </a:spcBef>
            </a:pPr>
            <a:r>
              <a:rPr sz="485" dirty="0">
                <a:latin typeface="Arial"/>
                <a:cs typeface="Arial"/>
              </a:rPr>
              <a:t>0e+00</a:t>
            </a:r>
            <a:endParaRPr sz="485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789221" y="4785117"/>
            <a:ext cx="74636" cy="196663"/>
          </a:xfrm>
          <a:prstGeom prst="rect">
            <a:avLst/>
          </a:prstGeom>
        </p:spPr>
        <p:txBody>
          <a:bodyPr vert="vert270" wrap="square" lIns="0" tIns="5603" rIns="0" bIns="0" rtlCol="0">
            <a:spAutoFit/>
          </a:bodyPr>
          <a:lstStyle/>
          <a:p>
            <a:pPr marL="11206">
              <a:spcBef>
                <a:spcPts val="44"/>
              </a:spcBef>
            </a:pPr>
            <a:r>
              <a:rPr sz="485" dirty="0">
                <a:latin typeface="Arial"/>
                <a:cs typeface="Arial"/>
              </a:rPr>
              <a:t>1e+05</a:t>
            </a:r>
            <a:endParaRPr sz="485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789221" y="4205281"/>
            <a:ext cx="74636" cy="196663"/>
          </a:xfrm>
          <a:prstGeom prst="rect">
            <a:avLst/>
          </a:prstGeom>
        </p:spPr>
        <p:txBody>
          <a:bodyPr vert="vert270" wrap="square" lIns="0" tIns="5603" rIns="0" bIns="0" rtlCol="0">
            <a:spAutoFit/>
          </a:bodyPr>
          <a:lstStyle/>
          <a:p>
            <a:pPr marL="11206">
              <a:spcBef>
                <a:spcPts val="44"/>
              </a:spcBef>
            </a:pPr>
            <a:r>
              <a:rPr sz="485" dirty="0">
                <a:latin typeface="Arial"/>
                <a:cs typeface="Arial"/>
              </a:rPr>
              <a:t>2e+05</a:t>
            </a:r>
            <a:endParaRPr sz="485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789221" y="3625447"/>
            <a:ext cx="74636" cy="196663"/>
          </a:xfrm>
          <a:prstGeom prst="rect">
            <a:avLst/>
          </a:prstGeom>
        </p:spPr>
        <p:txBody>
          <a:bodyPr vert="vert270" wrap="square" lIns="0" tIns="5603" rIns="0" bIns="0" rtlCol="0">
            <a:spAutoFit/>
          </a:bodyPr>
          <a:lstStyle/>
          <a:p>
            <a:pPr marL="11206">
              <a:spcBef>
                <a:spcPts val="44"/>
              </a:spcBef>
            </a:pPr>
            <a:r>
              <a:rPr sz="485" dirty="0">
                <a:latin typeface="Arial"/>
                <a:cs typeface="Arial"/>
              </a:rPr>
              <a:t>3e+05</a:t>
            </a:r>
            <a:endParaRPr sz="485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789221" y="3045611"/>
            <a:ext cx="74636" cy="196663"/>
          </a:xfrm>
          <a:prstGeom prst="rect">
            <a:avLst/>
          </a:prstGeom>
        </p:spPr>
        <p:txBody>
          <a:bodyPr vert="vert270" wrap="square" lIns="0" tIns="5603" rIns="0" bIns="0" rtlCol="0">
            <a:spAutoFit/>
          </a:bodyPr>
          <a:lstStyle/>
          <a:p>
            <a:pPr marL="11206">
              <a:spcBef>
                <a:spcPts val="44"/>
              </a:spcBef>
            </a:pPr>
            <a:r>
              <a:rPr sz="485" dirty="0">
                <a:latin typeface="Arial"/>
                <a:cs typeface="Arial"/>
              </a:rPr>
              <a:t>4e+05</a:t>
            </a:r>
            <a:endParaRPr sz="485">
              <a:latin typeface="Arial"/>
              <a:cs typeface="Arial"/>
            </a:endParaRPr>
          </a:p>
        </p:txBody>
      </p:sp>
      <p:sp>
        <p:nvSpPr>
          <p:cNvPr id="76" name="object 2">
            <a:extLst>
              <a:ext uri="{FF2B5EF4-FFF2-40B4-BE49-F238E27FC236}">
                <a16:creationId xmlns:a16="http://schemas.microsoft.com/office/drawing/2014/main" id="{351B3A1B-11F9-994B-A327-D5E563D0BCC3}"/>
              </a:ext>
            </a:extLst>
          </p:cNvPr>
          <p:cNvSpPr txBox="1">
            <a:spLocks/>
          </p:cNvSpPr>
          <p:nvPr/>
        </p:nvSpPr>
        <p:spPr>
          <a:xfrm>
            <a:off x="2372210" y="162543"/>
            <a:ext cx="7450791" cy="1762383"/>
          </a:xfrm>
          <a:prstGeom prst="rect">
            <a:avLst/>
          </a:prstGeom>
        </p:spPr>
        <p:txBody>
          <a:bodyPr vert="horz" wrap="square" lIns="0" tIns="1064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206" marR="4483" indent="-560" algn="ctr">
              <a:lnSpc>
                <a:spcPct val="100099"/>
              </a:lnSpc>
              <a:spcBef>
                <a:spcPts val="84"/>
              </a:spcBef>
            </a:pPr>
            <a:r>
              <a:rPr lang="en-US" sz="3794" spc="-18" dirty="0"/>
              <a:t>What</a:t>
            </a:r>
            <a:r>
              <a:rPr lang="en-US" sz="3794" spc="-4" dirty="0"/>
              <a:t> is </a:t>
            </a:r>
            <a:r>
              <a:rPr lang="en-US" sz="3794" spc="-9" dirty="0"/>
              <a:t>the </a:t>
            </a:r>
            <a:r>
              <a:rPr lang="en-US" sz="3794" spc="-13" dirty="0"/>
              <a:t>distribution</a:t>
            </a:r>
            <a:r>
              <a:rPr lang="en-US" sz="3794" spc="-4" dirty="0"/>
              <a:t> </a:t>
            </a:r>
            <a:r>
              <a:rPr lang="en-US" sz="3794" spc="-9" dirty="0"/>
              <a:t>of tails (</a:t>
            </a:r>
            <a:r>
              <a:rPr lang="en-US" sz="3794" spc="-13" dirty="0"/>
              <a:t>a</a:t>
            </a:r>
            <a:r>
              <a:rPr lang="en-US" sz="3794" spc="-9" dirty="0"/>
              <a:t>lt</a:t>
            </a:r>
            <a:r>
              <a:rPr lang="en-US" sz="3794" spc="-18" dirty="0"/>
              <a:t>e</a:t>
            </a:r>
            <a:r>
              <a:rPr lang="en-US" sz="3794" spc="-13" dirty="0"/>
              <a:t>r</a:t>
            </a:r>
            <a:r>
              <a:rPr lang="en-US" sz="3794" spc="-18" dirty="0"/>
              <a:t>n</a:t>
            </a:r>
            <a:r>
              <a:rPr lang="en-US" sz="3794" spc="-13" dirty="0"/>
              <a:t>a</a:t>
            </a:r>
            <a:r>
              <a:rPr lang="en-US" sz="3794" spc="-9" dirty="0"/>
              <a:t>t</a:t>
            </a:r>
            <a:r>
              <a:rPr lang="en-US" sz="3794" dirty="0"/>
              <a:t>e</a:t>
            </a:r>
            <a:r>
              <a:rPr lang="en-US" sz="3794" spc="-26" dirty="0"/>
              <a:t> </a:t>
            </a:r>
            <a:r>
              <a:rPr lang="en-US" sz="3794" spc="-13" dirty="0"/>
              <a:t>a</a:t>
            </a:r>
            <a:r>
              <a:rPr lang="en-US" sz="3794" spc="-9" dirty="0"/>
              <a:t>ll</a:t>
            </a:r>
            <a:r>
              <a:rPr lang="en-US" sz="3794" spc="-18" dirty="0"/>
              <a:t>e</a:t>
            </a:r>
            <a:r>
              <a:rPr lang="en-US" sz="3794" spc="-9" dirty="0"/>
              <a:t>l</a:t>
            </a:r>
            <a:r>
              <a:rPr lang="en-US" sz="3794" spc="-18" dirty="0"/>
              <a:t>e</a:t>
            </a:r>
            <a:r>
              <a:rPr lang="en-US" sz="3794" spc="-13" dirty="0"/>
              <a:t>s</a:t>
            </a:r>
            <a:r>
              <a:rPr lang="en-US" sz="3794" dirty="0"/>
              <a:t>)</a:t>
            </a:r>
            <a:r>
              <a:rPr lang="en-US" sz="3794" spc="-18" dirty="0"/>
              <a:t> d</a:t>
            </a:r>
            <a:r>
              <a:rPr lang="en-US" sz="3794" dirty="0"/>
              <a:t>o </a:t>
            </a:r>
            <a:r>
              <a:rPr lang="en-US" sz="3794" spc="-18" dirty="0"/>
              <a:t> </a:t>
            </a:r>
            <a:r>
              <a:rPr lang="en-US" sz="3794" spc="-53" dirty="0"/>
              <a:t>we </a:t>
            </a:r>
            <a:r>
              <a:rPr lang="en-US" sz="3794" spc="-18" dirty="0"/>
              <a:t>expect </a:t>
            </a:r>
            <a:r>
              <a:rPr lang="en-US" sz="3794" spc="-4" dirty="0"/>
              <a:t>to </a:t>
            </a:r>
            <a:r>
              <a:rPr lang="en-US" sz="3794" spc="-13" dirty="0"/>
              <a:t>see </a:t>
            </a:r>
            <a:r>
              <a:rPr lang="en-US" sz="3794" spc="-9" dirty="0"/>
              <a:t>after </a:t>
            </a:r>
            <a:r>
              <a:rPr lang="en-US" sz="3794" dirty="0">
                <a:solidFill>
                  <a:schemeClr val="accent1"/>
                </a:solidFill>
              </a:rPr>
              <a:t>30</a:t>
            </a:r>
            <a:r>
              <a:rPr lang="en-US" sz="3794" spc="4" dirty="0">
                <a:solidFill>
                  <a:srgbClr val="38761D"/>
                </a:solidFill>
              </a:rPr>
              <a:t> </a:t>
            </a:r>
            <a:r>
              <a:rPr lang="en-US" sz="3794" spc="-13" dirty="0"/>
              <a:t>tosses</a:t>
            </a:r>
            <a:r>
              <a:rPr lang="en-US" sz="3794" spc="-26" dirty="0"/>
              <a:t> </a:t>
            </a:r>
            <a:r>
              <a:rPr lang="en-US" sz="3794" spc="-18" dirty="0"/>
              <a:t>(sequence</a:t>
            </a:r>
            <a:r>
              <a:rPr lang="en-US" sz="3794" spc="-31" dirty="0"/>
              <a:t> </a:t>
            </a:r>
            <a:r>
              <a:rPr lang="en-US" sz="3794" spc="-26" dirty="0"/>
              <a:t>reads)?</a:t>
            </a:r>
            <a:endParaRPr lang="en-US" sz="3794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7069" y="227402"/>
            <a:ext cx="7179609" cy="2349655"/>
          </a:xfrm>
          <a:prstGeom prst="rect">
            <a:avLst/>
          </a:prstGeom>
        </p:spPr>
        <p:txBody>
          <a:bodyPr vert="horz" wrap="square" lIns="0" tIns="14007" rIns="0" bIns="0" rtlCol="0" anchor="ctr">
            <a:spAutoFit/>
          </a:bodyPr>
          <a:lstStyle/>
          <a:p>
            <a:pPr marL="11206" marR="4483" indent="560" algn="ctr">
              <a:lnSpc>
                <a:spcPct val="99500"/>
              </a:lnSpc>
              <a:spcBef>
                <a:spcPts val="110"/>
              </a:spcBef>
            </a:pPr>
            <a:r>
              <a:rPr lang="en-US" sz="3794" spc="-9" dirty="0"/>
              <a:t>So, with 30 tosses, we are very likely to see an approximately even mix of alternate and reference alleles at a heterozygous locus</a:t>
            </a:r>
            <a:endParaRPr sz="3794" dirty="0"/>
          </a:p>
        </p:txBody>
      </p:sp>
      <p:sp>
        <p:nvSpPr>
          <p:cNvPr id="3" name="object 3"/>
          <p:cNvSpPr txBox="1"/>
          <p:nvPr/>
        </p:nvSpPr>
        <p:spPr>
          <a:xfrm>
            <a:off x="3302134" y="5715000"/>
            <a:ext cx="1715621" cy="2964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853" spc="13" dirty="0">
                <a:latin typeface="Calibri"/>
                <a:cs typeface="Calibri"/>
              </a:rPr>
              <a:t>Number</a:t>
            </a:r>
            <a:r>
              <a:rPr sz="1853" spc="-18" dirty="0">
                <a:latin typeface="Calibri"/>
                <a:cs typeface="Calibri"/>
              </a:rPr>
              <a:t> </a:t>
            </a:r>
            <a:r>
              <a:rPr sz="1853" spc="4" dirty="0">
                <a:latin typeface="Calibri"/>
                <a:cs typeface="Calibri"/>
              </a:rPr>
              <a:t>of</a:t>
            </a:r>
            <a:r>
              <a:rPr sz="1853" spc="-18" dirty="0">
                <a:latin typeface="Calibri"/>
                <a:cs typeface="Calibri"/>
              </a:rPr>
              <a:t> </a:t>
            </a:r>
            <a:r>
              <a:rPr sz="1853" spc="4" dirty="0">
                <a:latin typeface="Calibri"/>
                <a:cs typeface="Calibri"/>
              </a:rPr>
              <a:t>"tails"</a:t>
            </a:r>
            <a:endParaRPr sz="1853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40981" y="3065166"/>
            <a:ext cx="285143" cy="234034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1206"/>
            <a:r>
              <a:rPr sz="1853" spc="13" dirty="0">
                <a:latin typeface="Calibri"/>
                <a:cs typeface="Calibri"/>
              </a:rPr>
              <a:t>Number</a:t>
            </a:r>
            <a:r>
              <a:rPr sz="1853" spc="-18" dirty="0">
                <a:latin typeface="Calibri"/>
                <a:cs typeface="Calibri"/>
              </a:rPr>
              <a:t> </a:t>
            </a:r>
            <a:r>
              <a:rPr sz="1853" spc="4" dirty="0">
                <a:latin typeface="Calibri"/>
                <a:cs typeface="Calibri"/>
              </a:rPr>
              <a:t>of</a:t>
            </a:r>
            <a:r>
              <a:rPr sz="1853" spc="-18" dirty="0">
                <a:latin typeface="Calibri"/>
                <a:cs typeface="Calibri"/>
              </a:rPr>
              <a:t> </a:t>
            </a:r>
            <a:r>
              <a:rPr sz="1853" spc="9" dirty="0">
                <a:latin typeface="Calibri"/>
                <a:cs typeface="Calibri"/>
              </a:rPr>
              <a:t>experiments</a:t>
            </a:r>
            <a:endParaRPr sz="1853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03151" y="2990476"/>
            <a:ext cx="3662082" cy="2462473"/>
          </a:xfrm>
          <a:prstGeom prst="rect">
            <a:avLst/>
          </a:prstGeom>
        </p:spPr>
        <p:txBody>
          <a:bodyPr vert="horz" wrap="square" lIns="0" tIns="15688" rIns="0" bIns="0" rtlCol="0">
            <a:spAutoFit/>
          </a:bodyPr>
          <a:lstStyle/>
          <a:p>
            <a:pPr marL="11206" marR="4483" indent="2241" algn="ctr">
              <a:lnSpc>
                <a:spcPct val="98600"/>
              </a:lnSpc>
              <a:spcBef>
                <a:spcPts val="124"/>
              </a:spcBef>
            </a:pPr>
            <a:r>
              <a:rPr sz="2294" spc="-13" dirty="0">
                <a:solidFill>
                  <a:srgbClr val="38761D"/>
                </a:solidFill>
                <a:latin typeface="Arial"/>
                <a:cs typeface="Arial"/>
              </a:rPr>
              <a:t>This </a:t>
            </a:r>
            <a:r>
              <a:rPr sz="2294" spc="-4" dirty="0">
                <a:solidFill>
                  <a:srgbClr val="38761D"/>
                </a:solidFill>
                <a:latin typeface="Arial"/>
                <a:cs typeface="Arial"/>
              </a:rPr>
              <a:t>is </a:t>
            </a:r>
            <a:r>
              <a:rPr sz="2294" spc="-13" dirty="0">
                <a:solidFill>
                  <a:srgbClr val="38761D"/>
                </a:solidFill>
                <a:latin typeface="Arial"/>
                <a:cs typeface="Arial"/>
              </a:rPr>
              <a:t>why </a:t>
            </a:r>
            <a:r>
              <a:rPr sz="2294" u="sng" spc="-9" dirty="0">
                <a:solidFill>
                  <a:srgbClr val="38761D"/>
                </a:solidFill>
                <a:uFill>
                  <a:solidFill>
                    <a:srgbClr val="38761D"/>
                  </a:solidFill>
                </a:uFill>
                <a:latin typeface="Arial"/>
                <a:cs typeface="Arial"/>
              </a:rPr>
              <a:t>at </a:t>
            </a:r>
            <a:r>
              <a:rPr sz="2294" u="sng" spc="-13" dirty="0">
                <a:solidFill>
                  <a:srgbClr val="38761D"/>
                </a:solidFill>
                <a:uFill>
                  <a:solidFill>
                    <a:srgbClr val="38761D"/>
                  </a:solidFill>
                </a:uFill>
                <a:latin typeface="Arial"/>
                <a:cs typeface="Arial"/>
              </a:rPr>
              <a:t>least</a:t>
            </a:r>
            <a:r>
              <a:rPr sz="2294" spc="-13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2294" dirty="0">
                <a:solidFill>
                  <a:srgbClr val="38761D"/>
                </a:solidFill>
                <a:latin typeface="Arial"/>
                <a:cs typeface="Arial"/>
              </a:rPr>
              <a:t>a </a:t>
            </a:r>
            <a:r>
              <a:rPr sz="2294" spc="-18" dirty="0">
                <a:solidFill>
                  <a:srgbClr val="38761D"/>
                </a:solidFill>
                <a:latin typeface="Arial"/>
                <a:cs typeface="Arial"/>
              </a:rPr>
              <a:t>"30X" </a:t>
            </a:r>
            <a:r>
              <a:rPr sz="2294" spc="-13" dirty="0">
                <a:solidFill>
                  <a:srgbClr val="38761D"/>
                </a:solidFill>
                <a:latin typeface="Arial"/>
                <a:cs typeface="Arial"/>
              </a:rPr>
              <a:t> (30 fold </a:t>
            </a:r>
            <a:r>
              <a:rPr sz="2294" spc="-22" dirty="0">
                <a:solidFill>
                  <a:srgbClr val="38761D"/>
                </a:solidFill>
                <a:latin typeface="Arial"/>
                <a:cs typeface="Arial"/>
              </a:rPr>
              <a:t>sequence coverage) </a:t>
            </a:r>
            <a:r>
              <a:rPr sz="2294" spc="-627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2294" spc="-18" dirty="0">
                <a:solidFill>
                  <a:srgbClr val="38761D"/>
                </a:solidFill>
                <a:latin typeface="Arial"/>
                <a:cs typeface="Arial"/>
              </a:rPr>
              <a:t>genome </a:t>
            </a:r>
            <a:r>
              <a:rPr sz="2294" spc="-4" dirty="0">
                <a:solidFill>
                  <a:srgbClr val="38761D"/>
                </a:solidFill>
                <a:latin typeface="Arial"/>
                <a:cs typeface="Arial"/>
              </a:rPr>
              <a:t>is </a:t>
            </a:r>
            <a:r>
              <a:rPr sz="2294" spc="-22" dirty="0">
                <a:solidFill>
                  <a:srgbClr val="38761D"/>
                </a:solidFill>
                <a:latin typeface="Arial"/>
                <a:cs typeface="Arial"/>
              </a:rPr>
              <a:t>recommended: </a:t>
            </a:r>
            <a:r>
              <a:rPr sz="2294" spc="-4" dirty="0">
                <a:solidFill>
                  <a:srgbClr val="38761D"/>
                </a:solidFill>
                <a:latin typeface="Arial"/>
                <a:cs typeface="Arial"/>
              </a:rPr>
              <a:t>it </a:t>
            </a:r>
            <a:r>
              <a:rPr sz="2294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2294" spc="-18" dirty="0">
                <a:solidFill>
                  <a:srgbClr val="38761D"/>
                </a:solidFill>
                <a:latin typeface="Arial"/>
                <a:cs typeface="Arial"/>
              </a:rPr>
              <a:t>confers sufficient power </a:t>
            </a:r>
            <a:r>
              <a:rPr sz="2294" spc="-9" dirty="0">
                <a:solidFill>
                  <a:srgbClr val="38761D"/>
                </a:solidFill>
                <a:latin typeface="Arial"/>
                <a:cs typeface="Arial"/>
              </a:rPr>
              <a:t>to </a:t>
            </a:r>
            <a:r>
              <a:rPr sz="2294" spc="-4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2294" spc="-13" dirty="0">
                <a:solidFill>
                  <a:srgbClr val="38761D"/>
                </a:solidFill>
                <a:latin typeface="Arial"/>
                <a:cs typeface="Arial"/>
              </a:rPr>
              <a:t>distinguish </a:t>
            </a:r>
            <a:r>
              <a:rPr sz="2294" spc="-18" dirty="0">
                <a:solidFill>
                  <a:srgbClr val="38761D"/>
                </a:solidFill>
                <a:latin typeface="Arial"/>
                <a:cs typeface="Arial"/>
              </a:rPr>
              <a:t>heterozygous </a:t>
            </a:r>
            <a:r>
              <a:rPr sz="2294" spc="-13" dirty="0">
                <a:solidFill>
                  <a:srgbClr val="38761D"/>
                </a:solidFill>
                <a:latin typeface="Arial"/>
                <a:cs typeface="Arial"/>
              </a:rPr>
              <a:t> alleles and from </a:t>
            </a:r>
            <a:r>
              <a:rPr sz="2294" spc="-18" dirty="0">
                <a:solidFill>
                  <a:srgbClr val="38761D"/>
                </a:solidFill>
                <a:latin typeface="Arial"/>
                <a:cs typeface="Arial"/>
              </a:rPr>
              <a:t>mere </a:t>
            </a:r>
            <a:r>
              <a:rPr sz="2294" spc="-13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2294" spc="-18" dirty="0">
                <a:solidFill>
                  <a:srgbClr val="38761D"/>
                </a:solidFill>
                <a:latin typeface="Arial"/>
                <a:cs typeface="Arial"/>
              </a:rPr>
              <a:t>sequencing</a:t>
            </a:r>
            <a:r>
              <a:rPr sz="2294" spc="-40" dirty="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sz="2294" spc="-18" dirty="0">
                <a:solidFill>
                  <a:srgbClr val="38761D"/>
                </a:solidFill>
                <a:latin typeface="Arial"/>
                <a:cs typeface="Arial"/>
              </a:rPr>
              <a:t>errors</a:t>
            </a:r>
            <a:endParaRPr sz="2294" dirty="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59262" y="2942905"/>
            <a:ext cx="2839010" cy="2522444"/>
            <a:chOff x="1587563" y="3335292"/>
            <a:chExt cx="3217545" cy="2858770"/>
          </a:xfrm>
        </p:grpSpPr>
        <p:sp>
          <p:nvSpPr>
            <p:cNvPr id="8" name="object 8"/>
            <p:cNvSpPr/>
            <p:nvPr/>
          </p:nvSpPr>
          <p:spPr>
            <a:xfrm>
              <a:off x="1587563" y="6191557"/>
              <a:ext cx="100330" cy="0"/>
            </a:xfrm>
            <a:custGeom>
              <a:avLst/>
              <a:gdLst/>
              <a:ahLst/>
              <a:cxnLst/>
              <a:rect l="l" t="t" r="r" b="b"/>
              <a:pathLst>
                <a:path w="100330">
                  <a:moveTo>
                    <a:pt x="99916" y="0"/>
                  </a:moveTo>
                  <a:lnTo>
                    <a:pt x="0" y="0"/>
                  </a:lnTo>
                  <a:lnTo>
                    <a:pt x="9991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9" name="object 9"/>
            <p:cNvSpPr/>
            <p:nvPr/>
          </p:nvSpPr>
          <p:spPr>
            <a:xfrm>
              <a:off x="1587563" y="6191557"/>
              <a:ext cx="100330" cy="635"/>
            </a:xfrm>
            <a:custGeom>
              <a:avLst/>
              <a:gdLst/>
              <a:ahLst/>
              <a:cxnLst/>
              <a:rect l="l" t="t" r="r" b="b"/>
              <a:pathLst>
                <a:path w="100330" h="635">
                  <a:moveTo>
                    <a:pt x="0" y="0"/>
                  </a:moveTo>
                  <a:lnTo>
                    <a:pt x="99916" y="0"/>
                  </a:lnTo>
                  <a:lnTo>
                    <a:pt x="0" y="19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07463" y="6191498"/>
              <a:ext cx="100330" cy="635"/>
            </a:xfrm>
            <a:custGeom>
              <a:avLst/>
              <a:gdLst/>
              <a:ahLst/>
              <a:cxnLst/>
              <a:rect l="l" t="t" r="r" b="b"/>
              <a:pathLst>
                <a:path w="100330" h="635">
                  <a:moveTo>
                    <a:pt x="99916" y="78"/>
                  </a:moveTo>
                  <a:lnTo>
                    <a:pt x="0" y="78"/>
                  </a:lnTo>
                  <a:lnTo>
                    <a:pt x="9991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7463" y="6191498"/>
              <a:ext cx="100330" cy="635"/>
            </a:xfrm>
            <a:custGeom>
              <a:avLst/>
              <a:gdLst/>
              <a:ahLst/>
              <a:cxnLst/>
              <a:rect l="l" t="t" r="r" b="b"/>
              <a:pathLst>
                <a:path w="100330" h="635">
                  <a:moveTo>
                    <a:pt x="0" y="0"/>
                  </a:moveTo>
                  <a:lnTo>
                    <a:pt x="99916" y="0"/>
                  </a:lnTo>
                  <a:lnTo>
                    <a:pt x="0" y="78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1827362" y="6190986"/>
              <a:ext cx="100330" cy="635"/>
            </a:xfrm>
            <a:custGeom>
              <a:avLst/>
              <a:gdLst/>
              <a:ahLst/>
              <a:cxnLst/>
              <a:rect l="l" t="t" r="r" b="b"/>
              <a:pathLst>
                <a:path w="100330" h="635">
                  <a:moveTo>
                    <a:pt x="99916" y="591"/>
                  </a:moveTo>
                  <a:lnTo>
                    <a:pt x="0" y="591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59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3" name="object 13"/>
            <p:cNvSpPr/>
            <p:nvPr/>
          </p:nvSpPr>
          <p:spPr>
            <a:xfrm>
              <a:off x="1827362" y="6190986"/>
              <a:ext cx="100330" cy="635"/>
            </a:xfrm>
            <a:custGeom>
              <a:avLst/>
              <a:gdLst/>
              <a:ahLst/>
              <a:cxnLst/>
              <a:rect l="l" t="t" r="r" b="b"/>
              <a:pathLst>
                <a:path w="100330" h="635">
                  <a:moveTo>
                    <a:pt x="0" y="0"/>
                  </a:moveTo>
                  <a:lnTo>
                    <a:pt x="99916" y="0"/>
                  </a:lnTo>
                  <a:lnTo>
                    <a:pt x="99916" y="591"/>
                  </a:lnTo>
                  <a:lnTo>
                    <a:pt x="0" y="591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4" name="object 14"/>
            <p:cNvSpPr/>
            <p:nvPr/>
          </p:nvSpPr>
          <p:spPr>
            <a:xfrm>
              <a:off x="1947261" y="6188949"/>
              <a:ext cx="100330" cy="3175"/>
            </a:xfrm>
            <a:custGeom>
              <a:avLst/>
              <a:gdLst/>
              <a:ahLst/>
              <a:cxnLst/>
              <a:rect l="l" t="t" r="r" b="b"/>
              <a:pathLst>
                <a:path w="100330" h="3175">
                  <a:moveTo>
                    <a:pt x="99916" y="2628"/>
                  </a:moveTo>
                  <a:lnTo>
                    <a:pt x="0" y="2628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2628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5" name="object 15"/>
            <p:cNvSpPr/>
            <p:nvPr/>
          </p:nvSpPr>
          <p:spPr>
            <a:xfrm>
              <a:off x="1947261" y="6188949"/>
              <a:ext cx="100330" cy="3175"/>
            </a:xfrm>
            <a:custGeom>
              <a:avLst/>
              <a:gdLst/>
              <a:ahLst/>
              <a:cxnLst/>
              <a:rect l="l" t="t" r="r" b="b"/>
              <a:pathLst>
                <a:path w="100330" h="3175">
                  <a:moveTo>
                    <a:pt x="0" y="0"/>
                  </a:moveTo>
                  <a:lnTo>
                    <a:pt x="99916" y="0"/>
                  </a:lnTo>
                  <a:lnTo>
                    <a:pt x="99916" y="2628"/>
                  </a:lnTo>
                  <a:lnTo>
                    <a:pt x="0" y="2628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6" name="object 16"/>
            <p:cNvSpPr/>
            <p:nvPr/>
          </p:nvSpPr>
          <p:spPr>
            <a:xfrm>
              <a:off x="2067161" y="6180412"/>
              <a:ext cx="100330" cy="11430"/>
            </a:xfrm>
            <a:custGeom>
              <a:avLst/>
              <a:gdLst/>
              <a:ahLst/>
              <a:cxnLst/>
              <a:rect l="l" t="t" r="r" b="b"/>
              <a:pathLst>
                <a:path w="100330" h="11429">
                  <a:moveTo>
                    <a:pt x="99916" y="11164"/>
                  </a:moveTo>
                  <a:lnTo>
                    <a:pt x="0" y="11164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11164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2067161" y="6180412"/>
              <a:ext cx="100330" cy="11430"/>
            </a:xfrm>
            <a:custGeom>
              <a:avLst/>
              <a:gdLst/>
              <a:ahLst/>
              <a:cxnLst/>
              <a:rect l="l" t="t" r="r" b="b"/>
              <a:pathLst>
                <a:path w="100330" h="11429">
                  <a:moveTo>
                    <a:pt x="0" y="0"/>
                  </a:moveTo>
                  <a:lnTo>
                    <a:pt x="99916" y="0"/>
                  </a:lnTo>
                  <a:lnTo>
                    <a:pt x="99916" y="11164"/>
                  </a:lnTo>
                  <a:lnTo>
                    <a:pt x="0" y="11164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8" name="object 18"/>
            <p:cNvSpPr/>
            <p:nvPr/>
          </p:nvSpPr>
          <p:spPr>
            <a:xfrm>
              <a:off x="2187061" y="6154613"/>
              <a:ext cx="100330" cy="37465"/>
            </a:xfrm>
            <a:custGeom>
              <a:avLst/>
              <a:gdLst/>
              <a:ahLst/>
              <a:cxnLst/>
              <a:rect l="l" t="t" r="r" b="b"/>
              <a:pathLst>
                <a:path w="100330" h="37464">
                  <a:moveTo>
                    <a:pt x="99916" y="36964"/>
                  </a:moveTo>
                  <a:lnTo>
                    <a:pt x="0" y="36964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36964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9" name="object 19"/>
            <p:cNvSpPr/>
            <p:nvPr/>
          </p:nvSpPr>
          <p:spPr>
            <a:xfrm>
              <a:off x="2187061" y="6154613"/>
              <a:ext cx="100330" cy="37465"/>
            </a:xfrm>
            <a:custGeom>
              <a:avLst/>
              <a:gdLst/>
              <a:ahLst/>
              <a:cxnLst/>
              <a:rect l="l" t="t" r="r" b="b"/>
              <a:pathLst>
                <a:path w="100330" h="37464">
                  <a:moveTo>
                    <a:pt x="0" y="0"/>
                  </a:moveTo>
                  <a:lnTo>
                    <a:pt x="99916" y="0"/>
                  </a:lnTo>
                  <a:lnTo>
                    <a:pt x="99916" y="36964"/>
                  </a:lnTo>
                  <a:lnTo>
                    <a:pt x="0" y="36964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0" name="object 20"/>
            <p:cNvSpPr/>
            <p:nvPr/>
          </p:nvSpPr>
          <p:spPr>
            <a:xfrm>
              <a:off x="2306960" y="6084272"/>
              <a:ext cx="100330" cy="107314"/>
            </a:xfrm>
            <a:custGeom>
              <a:avLst/>
              <a:gdLst/>
              <a:ahLst/>
              <a:cxnLst/>
              <a:rect l="l" t="t" r="r" b="b"/>
              <a:pathLst>
                <a:path w="100330" h="107314">
                  <a:moveTo>
                    <a:pt x="99916" y="107305"/>
                  </a:moveTo>
                  <a:lnTo>
                    <a:pt x="0" y="107305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107305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1" name="object 21"/>
            <p:cNvSpPr/>
            <p:nvPr/>
          </p:nvSpPr>
          <p:spPr>
            <a:xfrm>
              <a:off x="2306960" y="6084272"/>
              <a:ext cx="100330" cy="107314"/>
            </a:xfrm>
            <a:custGeom>
              <a:avLst/>
              <a:gdLst/>
              <a:ahLst/>
              <a:cxnLst/>
              <a:rect l="l" t="t" r="r" b="b"/>
              <a:pathLst>
                <a:path w="100330" h="107314">
                  <a:moveTo>
                    <a:pt x="0" y="0"/>
                  </a:moveTo>
                  <a:lnTo>
                    <a:pt x="99916" y="0"/>
                  </a:lnTo>
                  <a:lnTo>
                    <a:pt x="99916" y="107305"/>
                  </a:lnTo>
                  <a:lnTo>
                    <a:pt x="0" y="107305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2" name="object 22"/>
            <p:cNvSpPr/>
            <p:nvPr/>
          </p:nvSpPr>
          <p:spPr>
            <a:xfrm>
              <a:off x="2426860" y="5928061"/>
              <a:ext cx="100330" cy="263525"/>
            </a:xfrm>
            <a:custGeom>
              <a:avLst/>
              <a:gdLst/>
              <a:ahLst/>
              <a:cxnLst/>
              <a:rect l="l" t="t" r="r" b="b"/>
              <a:pathLst>
                <a:path w="100330" h="263525">
                  <a:moveTo>
                    <a:pt x="99916" y="263515"/>
                  </a:moveTo>
                  <a:lnTo>
                    <a:pt x="0" y="263515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263515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3" name="object 23"/>
            <p:cNvSpPr/>
            <p:nvPr/>
          </p:nvSpPr>
          <p:spPr>
            <a:xfrm>
              <a:off x="2426860" y="5928061"/>
              <a:ext cx="100330" cy="263525"/>
            </a:xfrm>
            <a:custGeom>
              <a:avLst/>
              <a:gdLst/>
              <a:ahLst/>
              <a:cxnLst/>
              <a:rect l="l" t="t" r="r" b="b"/>
              <a:pathLst>
                <a:path w="100330" h="263525">
                  <a:moveTo>
                    <a:pt x="0" y="0"/>
                  </a:moveTo>
                  <a:lnTo>
                    <a:pt x="99916" y="0"/>
                  </a:lnTo>
                  <a:lnTo>
                    <a:pt x="99916" y="263515"/>
                  </a:lnTo>
                  <a:lnTo>
                    <a:pt x="0" y="263515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2546759" y="5636854"/>
              <a:ext cx="100330" cy="554990"/>
            </a:xfrm>
            <a:custGeom>
              <a:avLst/>
              <a:gdLst/>
              <a:ahLst/>
              <a:cxnLst/>
              <a:rect l="l" t="t" r="r" b="b"/>
              <a:pathLst>
                <a:path w="100330" h="554989">
                  <a:moveTo>
                    <a:pt x="99916" y="554723"/>
                  </a:moveTo>
                  <a:lnTo>
                    <a:pt x="0" y="554723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554723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5" name="object 25"/>
            <p:cNvSpPr/>
            <p:nvPr/>
          </p:nvSpPr>
          <p:spPr>
            <a:xfrm>
              <a:off x="2546759" y="5636854"/>
              <a:ext cx="100330" cy="554990"/>
            </a:xfrm>
            <a:custGeom>
              <a:avLst/>
              <a:gdLst/>
              <a:ahLst/>
              <a:cxnLst/>
              <a:rect l="l" t="t" r="r" b="b"/>
              <a:pathLst>
                <a:path w="100330" h="554989">
                  <a:moveTo>
                    <a:pt x="0" y="0"/>
                  </a:moveTo>
                  <a:lnTo>
                    <a:pt x="99916" y="0"/>
                  </a:lnTo>
                  <a:lnTo>
                    <a:pt x="99916" y="554723"/>
                  </a:lnTo>
                  <a:lnTo>
                    <a:pt x="0" y="554723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6" name="object 26"/>
            <p:cNvSpPr/>
            <p:nvPr/>
          </p:nvSpPr>
          <p:spPr>
            <a:xfrm>
              <a:off x="2666659" y="5191703"/>
              <a:ext cx="100330" cy="1000125"/>
            </a:xfrm>
            <a:custGeom>
              <a:avLst/>
              <a:gdLst/>
              <a:ahLst/>
              <a:cxnLst/>
              <a:rect l="l" t="t" r="r" b="b"/>
              <a:pathLst>
                <a:path w="100330" h="1000125">
                  <a:moveTo>
                    <a:pt x="99916" y="999874"/>
                  </a:moveTo>
                  <a:lnTo>
                    <a:pt x="0" y="999874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999874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2666659" y="5191703"/>
              <a:ext cx="100330" cy="1000125"/>
            </a:xfrm>
            <a:custGeom>
              <a:avLst/>
              <a:gdLst/>
              <a:ahLst/>
              <a:cxnLst/>
              <a:rect l="l" t="t" r="r" b="b"/>
              <a:pathLst>
                <a:path w="100330" h="1000125">
                  <a:moveTo>
                    <a:pt x="0" y="0"/>
                  </a:moveTo>
                  <a:lnTo>
                    <a:pt x="99916" y="0"/>
                  </a:lnTo>
                  <a:lnTo>
                    <a:pt x="99916" y="999874"/>
                  </a:lnTo>
                  <a:lnTo>
                    <a:pt x="0" y="999874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8" name="object 28"/>
            <p:cNvSpPr/>
            <p:nvPr/>
          </p:nvSpPr>
          <p:spPr>
            <a:xfrm>
              <a:off x="2786558" y="4604549"/>
              <a:ext cx="100330" cy="1587500"/>
            </a:xfrm>
            <a:custGeom>
              <a:avLst/>
              <a:gdLst/>
              <a:ahLst/>
              <a:cxnLst/>
              <a:rect l="l" t="t" r="r" b="b"/>
              <a:pathLst>
                <a:path w="100330" h="1587500">
                  <a:moveTo>
                    <a:pt x="99916" y="1587028"/>
                  </a:moveTo>
                  <a:lnTo>
                    <a:pt x="0" y="1587028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1587028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9" name="object 29"/>
            <p:cNvSpPr/>
            <p:nvPr/>
          </p:nvSpPr>
          <p:spPr>
            <a:xfrm>
              <a:off x="2786558" y="4604549"/>
              <a:ext cx="100330" cy="1587500"/>
            </a:xfrm>
            <a:custGeom>
              <a:avLst/>
              <a:gdLst/>
              <a:ahLst/>
              <a:cxnLst/>
              <a:rect l="l" t="t" r="r" b="b"/>
              <a:pathLst>
                <a:path w="100330" h="1587500">
                  <a:moveTo>
                    <a:pt x="0" y="0"/>
                  </a:moveTo>
                  <a:lnTo>
                    <a:pt x="99916" y="0"/>
                  </a:lnTo>
                  <a:lnTo>
                    <a:pt x="99916" y="1587028"/>
                  </a:lnTo>
                  <a:lnTo>
                    <a:pt x="0" y="1587028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0" name="object 30"/>
            <p:cNvSpPr/>
            <p:nvPr/>
          </p:nvSpPr>
          <p:spPr>
            <a:xfrm>
              <a:off x="2906458" y="3993541"/>
              <a:ext cx="100330" cy="2198370"/>
            </a:xfrm>
            <a:custGeom>
              <a:avLst/>
              <a:gdLst/>
              <a:ahLst/>
              <a:cxnLst/>
              <a:rect l="l" t="t" r="r" b="b"/>
              <a:pathLst>
                <a:path w="100330" h="2198370">
                  <a:moveTo>
                    <a:pt x="99916" y="2198036"/>
                  </a:moveTo>
                  <a:lnTo>
                    <a:pt x="0" y="2198036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2198036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1" name="object 31"/>
            <p:cNvSpPr/>
            <p:nvPr/>
          </p:nvSpPr>
          <p:spPr>
            <a:xfrm>
              <a:off x="2906458" y="3993541"/>
              <a:ext cx="100330" cy="2198370"/>
            </a:xfrm>
            <a:custGeom>
              <a:avLst/>
              <a:gdLst/>
              <a:ahLst/>
              <a:cxnLst/>
              <a:rect l="l" t="t" r="r" b="b"/>
              <a:pathLst>
                <a:path w="100330" h="2198370">
                  <a:moveTo>
                    <a:pt x="0" y="0"/>
                  </a:moveTo>
                  <a:lnTo>
                    <a:pt x="99916" y="0"/>
                  </a:lnTo>
                  <a:lnTo>
                    <a:pt x="99916" y="2198036"/>
                  </a:lnTo>
                  <a:lnTo>
                    <a:pt x="0" y="2198036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2" name="object 32"/>
            <p:cNvSpPr/>
            <p:nvPr/>
          </p:nvSpPr>
          <p:spPr>
            <a:xfrm>
              <a:off x="3026357" y="3520067"/>
              <a:ext cx="100330" cy="2672080"/>
            </a:xfrm>
            <a:custGeom>
              <a:avLst/>
              <a:gdLst/>
              <a:ahLst/>
              <a:cxnLst/>
              <a:rect l="l" t="t" r="r" b="b"/>
              <a:pathLst>
                <a:path w="100330" h="2672079">
                  <a:moveTo>
                    <a:pt x="99916" y="2671510"/>
                  </a:moveTo>
                  <a:lnTo>
                    <a:pt x="0" y="2671510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267151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3" name="object 33"/>
            <p:cNvSpPr/>
            <p:nvPr/>
          </p:nvSpPr>
          <p:spPr>
            <a:xfrm>
              <a:off x="3026357" y="3520067"/>
              <a:ext cx="100330" cy="2672080"/>
            </a:xfrm>
            <a:custGeom>
              <a:avLst/>
              <a:gdLst/>
              <a:ahLst/>
              <a:cxnLst/>
              <a:rect l="l" t="t" r="r" b="b"/>
              <a:pathLst>
                <a:path w="100330" h="2672079">
                  <a:moveTo>
                    <a:pt x="0" y="0"/>
                  </a:moveTo>
                  <a:lnTo>
                    <a:pt x="99916" y="0"/>
                  </a:lnTo>
                  <a:lnTo>
                    <a:pt x="99916" y="2671510"/>
                  </a:lnTo>
                  <a:lnTo>
                    <a:pt x="0" y="2671510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4" name="object 34"/>
            <p:cNvSpPr/>
            <p:nvPr/>
          </p:nvSpPr>
          <p:spPr>
            <a:xfrm>
              <a:off x="3146257" y="3337486"/>
              <a:ext cx="100330" cy="2854325"/>
            </a:xfrm>
            <a:custGeom>
              <a:avLst/>
              <a:gdLst/>
              <a:ahLst/>
              <a:cxnLst/>
              <a:rect l="l" t="t" r="r" b="b"/>
              <a:pathLst>
                <a:path w="100330" h="2854325">
                  <a:moveTo>
                    <a:pt x="99916" y="2854091"/>
                  </a:moveTo>
                  <a:lnTo>
                    <a:pt x="0" y="2854091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285409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5" name="object 35"/>
            <p:cNvSpPr/>
            <p:nvPr/>
          </p:nvSpPr>
          <p:spPr>
            <a:xfrm>
              <a:off x="3146257" y="3337486"/>
              <a:ext cx="100330" cy="2854325"/>
            </a:xfrm>
            <a:custGeom>
              <a:avLst/>
              <a:gdLst/>
              <a:ahLst/>
              <a:cxnLst/>
              <a:rect l="l" t="t" r="r" b="b"/>
              <a:pathLst>
                <a:path w="100330" h="2854325">
                  <a:moveTo>
                    <a:pt x="0" y="0"/>
                  </a:moveTo>
                  <a:lnTo>
                    <a:pt x="99916" y="0"/>
                  </a:lnTo>
                  <a:lnTo>
                    <a:pt x="99916" y="2854091"/>
                  </a:lnTo>
                  <a:lnTo>
                    <a:pt x="0" y="2854091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6" name="object 36"/>
            <p:cNvSpPr/>
            <p:nvPr/>
          </p:nvSpPr>
          <p:spPr>
            <a:xfrm>
              <a:off x="3266156" y="3523977"/>
              <a:ext cx="100330" cy="2667635"/>
            </a:xfrm>
            <a:custGeom>
              <a:avLst/>
              <a:gdLst/>
              <a:ahLst/>
              <a:cxnLst/>
              <a:rect l="l" t="t" r="r" b="b"/>
              <a:pathLst>
                <a:path w="100329" h="2667635">
                  <a:moveTo>
                    <a:pt x="99916" y="2667600"/>
                  </a:moveTo>
                  <a:lnTo>
                    <a:pt x="0" y="2667600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266760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7" name="object 37"/>
            <p:cNvSpPr/>
            <p:nvPr/>
          </p:nvSpPr>
          <p:spPr>
            <a:xfrm>
              <a:off x="3266156" y="3523977"/>
              <a:ext cx="100330" cy="2667635"/>
            </a:xfrm>
            <a:custGeom>
              <a:avLst/>
              <a:gdLst/>
              <a:ahLst/>
              <a:cxnLst/>
              <a:rect l="l" t="t" r="r" b="b"/>
              <a:pathLst>
                <a:path w="100329" h="2667635">
                  <a:moveTo>
                    <a:pt x="0" y="0"/>
                  </a:moveTo>
                  <a:lnTo>
                    <a:pt x="99916" y="0"/>
                  </a:lnTo>
                  <a:lnTo>
                    <a:pt x="99916" y="2667600"/>
                  </a:lnTo>
                  <a:lnTo>
                    <a:pt x="0" y="2667600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8" name="object 38"/>
            <p:cNvSpPr/>
            <p:nvPr/>
          </p:nvSpPr>
          <p:spPr>
            <a:xfrm>
              <a:off x="3386056" y="3990407"/>
              <a:ext cx="100330" cy="2201545"/>
            </a:xfrm>
            <a:custGeom>
              <a:avLst/>
              <a:gdLst/>
              <a:ahLst/>
              <a:cxnLst/>
              <a:rect l="l" t="t" r="r" b="b"/>
              <a:pathLst>
                <a:path w="100329" h="2201545">
                  <a:moveTo>
                    <a:pt x="99916" y="2201170"/>
                  </a:moveTo>
                  <a:lnTo>
                    <a:pt x="0" y="2201170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220117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39" name="object 39"/>
            <p:cNvSpPr/>
            <p:nvPr/>
          </p:nvSpPr>
          <p:spPr>
            <a:xfrm>
              <a:off x="3386056" y="3990407"/>
              <a:ext cx="100330" cy="2201545"/>
            </a:xfrm>
            <a:custGeom>
              <a:avLst/>
              <a:gdLst/>
              <a:ahLst/>
              <a:cxnLst/>
              <a:rect l="l" t="t" r="r" b="b"/>
              <a:pathLst>
                <a:path w="100329" h="2201545">
                  <a:moveTo>
                    <a:pt x="0" y="0"/>
                  </a:moveTo>
                  <a:lnTo>
                    <a:pt x="99916" y="0"/>
                  </a:lnTo>
                  <a:lnTo>
                    <a:pt x="99916" y="2201170"/>
                  </a:lnTo>
                  <a:lnTo>
                    <a:pt x="0" y="2201170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0" name="object 40"/>
            <p:cNvSpPr/>
            <p:nvPr/>
          </p:nvSpPr>
          <p:spPr>
            <a:xfrm>
              <a:off x="3505955" y="4606665"/>
              <a:ext cx="100330" cy="1584960"/>
            </a:xfrm>
            <a:custGeom>
              <a:avLst/>
              <a:gdLst/>
              <a:ahLst/>
              <a:cxnLst/>
              <a:rect l="l" t="t" r="r" b="b"/>
              <a:pathLst>
                <a:path w="100329" h="1584960">
                  <a:moveTo>
                    <a:pt x="99916" y="1584911"/>
                  </a:moveTo>
                  <a:lnTo>
                    <a:pt x="0" y="1584911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158491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1" name="object 41"/>
            <p:cNvSpPr/>
            <p:nvPr/>
          </p:nvSpPr>
          <p:spPr>
            <a:xfrm>
              <a:off x="3505955" y="4606665"/>
              <a:ext cx="100330" cy="1584960"/>
            </a:xfrm>
            <a:custGeom>
              <a:avLst/>
              <a:gdLst/>
              <a:ahLst/>
              <a:cxnLst/>
              <a:rect l="l" t="t" r="r" b="b"/>
              <a:pathLst>
                <a:path w="100329" h="1584960">
                  <a:moveTo>
                    <a:pt x="0" y="0"/>
                  </a:moveTo>
                  <a:lnTo>
                    <a:pt x="99916" y="0"/>
                  </a:lnTo>
                  <a:lnTo>
                    <a:pt x="99916" y="1584911"/>
                  </a:lnTo>
                  <a:lnTo>
                    <a:pt x="0" y="1584911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2" name="object 42"/>
            <p:cNvSpPr/>
            <p:nvPr/>
          </p:nvSpPr>
          <p:spPr>
            <a:xfrm>
              <a:off x="3625855" y="5189732"/>
              <a:ext cx="100330" cy="1002030"/>
            </a:xfrm>
            <a:custGeom>
              <a:avLst/>
              <a:gdLst/>
              <a:ahLst/>
              <a:cxnLst/>
              <a:rect l="l" t="t" r="r" b="b"/>
              <a:pathLst>
                <a:path w="100329" h="1002029">
                  <a:moveTo>
                    <a:pt x="99916" y="1001845"/>
                  </a:moveTo>
                  <a:lnTo>
                    <a:pt x="0" y="1001845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1001845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3" name="object 43"/>
            <p:cNvSpPr/>
            <p:nvPr/>
          </p:nvSpPr>
          <p:spPr>
            <a:xfrm>
              <a:off x="3625855" y="5189732"/>
              <a:ext cx="100330" cy="1002030"/>
            </a:xfrm>
            <a:custGeom>
              <a:avLst/>
              <a:gdLst/>
              <a:ahLst/>
              <a:cxnLst/>
              <a:rect l="l" t="t" r="r" b="b"/>
              <a:pathLst>
                <a:path w="100329" h="1002029">
                  <a:moveTo>
                    <a:pt x="0" y="0"/>
                  </a:moveTo>
                  <a:lnTo>
                    <a:pt x="99916" y="0"/>
                  </a:lnTo>
                  <a:lnTo>
                    <a:pt x="99916" y="1001845"/>
                  </a:lnTo>
                  <a:lnTo>
                    <a:pt x="0" y="1001845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4" name="object 44"/>
            <p:cNvSpPr/>
            <p:nvPr/>
          </p:nvSpPr>
          <p:spPr>
            <a:xfrm>
              <a:off x="3745754" y="5639134"/>
              <a:ext cx="100330" cy="552450"/>
            </a:xfrm>
            <a:custGeom>
              <a:avLst/>
              <a:gdLst/>
              <a:ahLst/>
              <a:cxnLst/>
              <a:rect l="l" t="t" r="r" b="b"/>
              <a:pathLst>
                <a:path w="100329" h="552450">
                  <a:moveTo>
                    <a:pt x="99916" y="552443"/>
                  </a:moveTo>
                  <a:lnTo>
                    <a:pt x="0" y="552443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552443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5" name="object 45"/>
            <p:cNvSpPr/>
            <p:nvPr/>
          </p:nvSpPr>
          <p:spPr>
            <a:xfrm>
              <a:off x="3745754" y="5639134"/>
              <a:ext cx="100330" cy="552450"/>
            </a:xfrm>
            <a:custGeom>
              <a:avLst/>
              <a:gdLst/>
              <a:ahLst/>
              <a:cxnLst/>
              <a:rect l="l" t="t" r="r" b="b"/>
              <a:pathLst>
                <a:path w="100329" h="552450">
                  <a:moveTo>
                    <a:pt x="0" y="0"/>
                  </a:moveTo>
                  <a:lnTo>
                    <a:pt x="99916" y="0"/>
                  </a:lnTo>
                  <a:lnTo>
                    <a:pt x="99916" y="552443"/>
                  </a:lnTo>
                  <a:lnTo>
                    <a:pt x="0" y="552443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6" name="object 46"/>
            <p:cNvSpPr/>
            <p:nvPr/>
          </p:nvSpPr>
          <p:spPr>
            <a:xfrm>
              <a:off x="3865654" y="5931196"/>
              <a:ext cx="100330" cy="260985"/>
            </a:xfrm>
            <a:custGeom>
              <a:avLst/>
              <a:gdLst/>
              <a:ahLst/>
              <a:cxnLst/>
              <a:rect l="l" t="t" r="r" b="b"/>
              <a:pathLst>
                <a:path w="100329" h="260985">
                  <a:moveTo>
                    <a:pt x="99916" y="260381"/>
                  </a:moveTo>
                  <a:lnTo>
                    <a:pt x="0" y="260381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26038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7" name="object 47"/>
            <p:cNvSpPr/>
            <p:nvPr/>
          </p:nvSpPr>
          <p:spPr>
            <a:xfrm>
              <a:off x="3865654" y="5931196"/>
              <a:ext cx="100330" cy="260985"/>
            </a:xfrm>
            <a:custGeom>
              <a:avLst/>
              <a:gdLst/>
              <a:ahLst/>
              <a:cxnLst/>
              <a:rect l="l" t="t" r="r" b="b"/>
              <a:pathLst>
                <a:path w="100329" h="260985">
                  <a:moveTo>
                    <a:pt x="0" y="0"/>
                  </a:moveTo>
                  <a:lnTo>
                    <a:pt x="99916" y="0"/>
                  </a:lnTo>
                  <a:lnTo>
                    <a:pt x="99916" y="260381"/>
                  </a:lnTo>
                  <a:lnTo>
                    <a:pt x="0" y="260381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8" name="object 48"/>
            <p:cNvSpPr/>
            <p:nvPr/>
          </p:nvSpPr>
          <p:spPr>
            <a:xfrm>
              <a:off x="3985554" y="6084094"/>
              <a:ext cx="100330" cy="107950"/>
            </a:xfrm>
            <a:custGeom>
              <a:avLst/>
              <a:gdLst/>
              <a:ahLst/>
              <a:cxnLst/>
              <a:rect l="l" t="t" r="r" b="b"/>
              <a:pathLst>
                <a:path w="100329" h="107950">
                  <a:moveTo>
                    <a:pt x="99916" y="107482"/>
                  </a:moveTo>
                  <a:lnTo>
                    <a:pt x="0" y="107482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107482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49" name="object 49"/>
            <p:cNvSpPr/>
            <p:nvPr/>
          </p:nvSpPr>
          <p:spPr>
            <a:xfrm>
              <a:off x="3985554" y="6084094"/>
              <a:ext cx="100330" cy="107950"/>
            </a:xfrm>
            <a:custGeom>
              <a:avLst/>
              <a:gdLst/>
              <a:ahLst/>
              <a:cxnLst/>
              <a:rect l="l" t="t" r="r" b="b"/>
              <a:pathLst>
                <a:path w="100329" h="107950">
                  <a:moveTo>
                    <a:pt x="0" y="0"/>
                  </a:moveTo>
                  <a:lnTo>
                    <a:pt x="99916" y="0"/>
                  </a:lnTo>
                  <a:lnTo>
                    <a:pt x="99916" y="107482"/>
                  </a:lnTo>
                  <a:lnTo>
                    <a:pt x="0" y="107482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0" name="object 50"/>
            <p:cNvSpPr/>
            <p:nvPr/>
          </p:nvSpPr>
          <p:spPr>
            <a:xfrm>
              <a:off x="4105453" y="6154784"/>
              <a:ext cx="100330" cy="36830"/>
            </a:xfrm>
            <a:custGeom>
              <a:avLst/>
              <a:gdLst/>
              <a:ahLst/>
              <a:cxnLst/>
              <a:rect l="l" t="t" r="r" b="b"/>
              <a:pathLst>
                <a:path w="100329" h="36829">
                  <a:moveTo>
                    <a:pt x="99916" y="36793"/>
                  </a:moveTo>
                  <a:lnTo>
                    <a:pt x="0" y="36793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36793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1" name="object 51"/>
            <p:cNvSpPr/>
            <p:nvPr/>
          </p:nvSpPr>
          <p:spPr>
            <a:xfrm>
              <a:off x="4105453" y="6154784"/>
              <a:ext cx="100330" cy="36830"/>
            </a:xfrm>
            <a:custGeom>
              <a:avLst/>
              <a:gdLst/>
              <a:ahLst/>
              <a:cxnLst/>
              <a:rect l="l" t="t" r="r" b="b"/>
              <a:pathLst>
                <a:path w="100329" h="36829">
                  <a:moveTo>
                    <a:pt x="0" y="0"/>
                  </a:moveTo>
                  <a:lnTo>
                    <a:pt x="99916" y="0"/>
                  </a:lnTo>
                  <a:lnTo>
                    <a:pt x="99916" y="36793"/>
                  </a:lnTo>
                  <a:lnTo>
                    <a:pt x="0" y="36793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2" name="object 52"/>
            <p:cNvSpPr/>
            <p:nvPr/>
          </p:nvSpPr>
          <p:spPr>
            <a:xfrm>
              <a:off x="4225352" y="6180510"/>
              <a:ext cx="100330" cy="11430"/>
            </a:xfrm>
            <a:custGeom>
              <a:avLst/>
              <a:gdLst/>
              <a:ahLst/>
              <a:cxnLst/>
              <a:rect l="l" t="t" r="r" b="b"/>
              <a:pathLst>
                <a:path w="100329" h="11429">
                  <a:moveTo>
                    <a:pt x="99916" y="11066"/>
                  </a:moveTo>
                  <a:lnTo>
                    <a:pt x="0" y="11066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11066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3" name="object 53"/>
            <p:cNvSpPr/>
            <p:nvPr/>
          </p:nvSpPr>
          <p:spPr>
            <a:xfrm>
              <a:off x="4225352" y="6180510"/>
              <a:ext cx="100330" cy="11430"/>
            </a:xfrm>
            <a:custGeom>
              <a:avLst/>
              <a:gdLst/>
              <a:ahLst/>
              <a:cxnLst/>
              <a:rect l="l" t="t" r="r" b="b"/>
              <a:pathLst>
                <a:path w="100329" h="11429">
                  <a:moveTo>
                    <a:pt x="0" y="0"/>
                  </a:moveTo>
                  <a:lnTo>
                    <a:pt x="99916" y="0"/>
                  </a:lnTo>
                  <a:lnTo>
                    <a:pt x="99916" y="11066"/>
                  </a:lnTo>
                  <a:lnTo>
                    <a:pt x="0" y="11066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4" name="object 54"/>
            <p:cNvSpPr/>
            <p:nvPr/>
          </p:nvSpPr>
          <p:spPr>
            <a:xfrm>
              <a:off x="4345252" y="6188883"/>
              <a:ext cx="100330" cy="3175"/>
            </a:xfrm>
            <a:custGeom>
              <a:avLst/>
              <a:gdLst/>
              <a:ahLst/>
              <a:cxnLst/>
              <a:rect l="l" t="t" r="r" b="b"/>
              <a:pathLst>
                <a:path w="100329" h="3175">
                  <a:moveTo>
                    <a:pt x="99916" y="2694"/>
                  </a:moveTo>
                  <a:lnTo>
                    <a:pt x="0" y="2694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2694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5" name="object 55"/>
            <p:cNvSpPr/>
            <p:nvPr/>
          </p:nvSpPr>
          <p:spPr>
            <a:xfrm>
              <a:off x="4345252" y="6188883"/>
              <a:ext cx="100330" cy="3175"/>
            </a:xfrm>
            <a:custGeom>
              <a:avLst/>
              <a:gdLst/>
              <a:ahLst/>
              <a:cxnLst/>
              <a:rect l="l" t="t" r="r" b="b"/>
              <a:pathLst>
                <a:path w="100329" h="3175">
                  <a:moveTo>
                    <a:pt x="0" y="0"/>
                  </a:moveTo>
                  <a:lnTo>
                    <a:pt x="99916" y="0"/>
                  </a:lnTo>
                  <a:lnTo>
                    <a:pt x="99916" y="2694"/>
                  </a:lnTo>
                  <a:lnTo>
                    <a:pt x="0" y="2694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6" name="object 56"/>
            <p:cNvSpPr/>
            <p:nvPr/>
          </p:nvSpPr>
          <p:spPr>
            <a:xfrm>
              <a:off x="4465151" y="6191209"/>
              <a:ext cx="100330" cy="635"/>
            </a:xfrm>
            <a:custGeom>
              <a:avLst/>
              <a:gdLst/>
              <a:ahLst/>
              <a:cxnLst/>
              <a:rect l="l" t="t" r="r" b="b"/>
              <a:pathLst>
                <a:path w="100329" h="635">
                  <a:moveTo>
                    <a:pt x="99916" y="367"/>
                  </a:moveTo>
                  <a:lnTo>
                    <a:pt x="0" y="367"/>
                  </a:lnTo>
                  <a:lnTo>
                    <a:pt x="0" y="0"/>
                  </a:lnTo>
                  <a:lnTo>
                    <a:pt x="99916" y="0"/>
                  </a:lnTo>
                  <a:lnTo>
                    <a:pt x="99916" y="367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7" name="object 57"/>
            <p:cNvSpPr/>
            <p:nvPr/>
          </p:nvSpPr>
          <p:spPr>
            <a:xfrm>
              <a:off x="4465151" y="6191209"/>
              <a:ext cx="100330" cy="635"/>
            </a:xfrm>
            <a:custGeom>
              <a:avLst/>
              <a:gdLst/>
              <a:ahLst/>
              <a:cxnLst/>
              <a:rect l="l" t="t" r="r" b="b"/>
              <a:pathLst>
                <a:path w="100329" h="635">
                  <a:moveTo>
                    <a:pt x="0" y="0"/>
                  </a:moveTo>
                  <a:lnTo>
                    <a:pt x="99916" y="0"/>
                  </a:lnTo>
                  <a:lnTo>
                    <a:pt x="99916" y="367"/>
                  </a:lnTo>
                  <a:lnTo>
                    <a:pt x="0" y="367"/>
                  </a:lnTo>
                  <a:lnTo>
                    <a:pt x="0" y="0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8" name="object 58"/>
            <p:cNvSpPr/>
            <p:nvPr/>
          </p:nvSpPr>
          <p:spPr>
            <a:xfrm>
              <a:off x="4585051" y="6191492"/>
              <a:ext cx="100330" cy="635"/>
            </a:xfrm>
            <a:custGeom>
              <a:avLst/>
              <a:gdLst/>
              <a:ahLst/>
              <a:cxnLst/>
              <a:rect l="l" t="t" r="r" b="b"/>
              <a:pathLst>
                <a:path w="100329" h="635">
                  <a:moveTo>
                    <a:pt x="99916" y="85"/>
                  </a:moveTo>
                  <a:lnTo>
                    <a:pt x="0" y="85"/>
                  </a:lnTo>
                  <a:lnTo>
                    <a:pt x="9991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59" name="object 59"/>
            <p:cNvSpPr/>
            <p:nvPr/>
          </p:nvSpPr>
          <p:spPr>
            <a:xfrm>
              <a:off x="4585051" y="6191492"/>
              <a:ext cx="100330" cy="635"/>
            </a:xfrm>
            <a:custGeom>
              <a:avLst/>
              <a:gdLst/>
              <a:ahLst/>
              <a:cxnLst/>
              <a:rect l="l" t="t" r="r" b="b"/>
              <a:pathLst>
                <a:path w="100329" h="635">
                  <a:moveTo>
                    <a:pt x="0" y="0"/>
                  </a:moveTo>
                  <a:lnTo>
                    <a:pt x="99916" y="0"/>
                  </a:lnTo>
                  <a:lnTo>
                    <a:pt x="0" y="85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0" name="object 60"/>
            <p:cNvSpPr/>
            <p:nvPr/>
          </p:nvSpPr>
          <p:spPr>
            <a:xfrm>
              <a:off x="4704951" y="6191564"/>
              <a:ext cx="100330" cy="0"/>
            </a:xfrm>
            <a:custGeom>
              <a:avLst/>
              <a:gdLst/>
              <a:ahLst/>
              <a:cxnLst/>
              <a:rect l="l" t="t" r="r" b="b"/>
              <a:pathLst>
                <a:path w="100329">
                  <a:moveTo>
                    <a:pt x="99916" y="0"/>
                  </a:moveTo>
                  <a:lnTo>
                    <a:pt x="0" y="0"/>
                  </a:lnTo>
                  <a:lnTo>
                    <a:pt x="9991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1" name="object 61"/>
            <p:cNvSpPr/>
            <p:nvPr/>
          </p:nvSpPr>
          <p:spPr>
            <a:xfrm>
              <a:off x="4704951" y="6191564"/>
              <a:ext cx="100330" cy="635"/>
            </a:xfrm>
            <a:custGeom>
              <a:avLst/>
              <a:gdLst/>
              <a:ahLst/>
              <a:cxnLst/>
              <a:rect l="l" t="t" r="r" b="b"/>
              <a:pathLst>
                <a:path w="100329" h="635">
                  <a:moveTo>
                    <a:pt x="0" y="0"/>
                  </a:moveTo>
                  <a:lnTo>
                    <a:pt x="99916" y="0"/>
                  </a:lnTo>
                  <a:lnTo>
                    <a:pt x="0" y="12"/>
                  </a:lnTo>
                  <a:close/>
                </a:path>
              </a:pathLst>
            </a:custGeom>
            <a:ln w="4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3074910" y="5548981"/>
            <a:ext cx="1767167" cy="859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1051728" algn="l"/>
                <a:tab pos="1262970" algn="l"/>
                <a:tab pos="1474773" algn="l"/>
                <a:tab pos="1686575" algn="l"/>
              </a:tabLst>
            </a:pPr>
            <a:r>
              <a:rPr sz="485" dirty="0">
                <a:latin typeface="Arial"/>
                <a:cs typeface="Arial"/>
              </a:rPr>
              <a:t>2   </a:t>
            </a:r>
            <a:r>
              <a:rPr sz="485" spc="22" dirty="0">
                <a:latin typeface="Arial"/>
                <a:cs typeface="Arial"/>
              </a:rPr>
              <a:t> </a:t>
            </a:r>
            <a:r>
              <a:rPr sz="485" dirty="0">
                <a:latin typeface="Arial"/>
                <a:cs typeface="Arial"/>
              </a:rPr>
              <a:t>3   </a:t>
            </a:r>
            <a:r>
              <a:rPr sz="485" spc="22" dirty="0">
                <a:latin typeface="Arial"/>
                <a:cs typeface="Arial"/>
              </a:rPr>
              <a:t> </a:t>
            </a:r>
            <a:r>
              <a:rPr sz="485" dirty="0">
                <a:latin typeface="Arial"/>
                <a:cs typeface="Arial"/>
              </a:rPr>
              <a:t>4   </a:t>
            </a:r>
            <a:r>
              <a:rPr sz="485" spc="22" dirty="0">
                <a:latin typeface="Arial"/>
                <a:cs typeface="Arial"/>
              </a:rPr>
              <a:t> </a:t>
            </a:r>
            <a:r>
              <a:rPr sz="485" dirty="0">
                <a:latin typeface="Arial"/>
                <a:cs typeface="Arial"/>
              </a:rPr>
              <a:t>5   </a:t>
            </a:r>
            <a:r>
              <a:rPr sz="485" spc="22" dirty="0">
                <a:latin typeface="Arial"/>
                <a:cs typeface="Arial"/>
              </a:rPr>
              <a:t> </a:t>
            </a:r>
            <a:r>
              <a:rPr sz="485" dirty="0">
                <a:latin typeface="Arial"/>
                <a:cs typeface="Arial"/>
              </a:rPr>
              <a:t>6   </a:t>
            </a:r>
            <a:r>
              <a:rPr sz="485" spc="22" dirty="0">
                <a:latin typeface="Arial"/>
                <a:cs typeface="Arial"/>
              </a:rPr>
              <a:t> </a:t>
            </a:r>
            <a:r>
              <a:rPr sz="485" dirty="0">
                <a:latin typeface="Arial"/>
                <a:cs typeface="Arial"/>
              </a:rPr>
              <a:t>7   </a:t>
            </a:r>
            <a:r>
              <a:rPr sz="485" spc="22" dirty="0">
                <a:latin typeface="Arial"/>
                <a:cs typeface="Arial"/>
              </a:rPr>
              <a:t> </a:t>
            </a:r>
            <a:r>
              <a:rPr sz="485" dirty="0">
                <a:latin typeface="Arial"/>
                <a:cs typeface="Arial"/>
              </a:rPr>
              <a:t>8   </a:t>
            </a:r>
            <a:r>
              <a:rPr sz="485" spc="22" dirty="0">
                <a:latin typeface="Arial"/>
                <a:cs typeface="Arial"/>
              </a:rPr>
              <a:t> </a:t>
            </a:r>
            <a:r>
              <a:rPr sz="485" dirty="0">
                <a:latin typeface="Arial"/>
                <a:cs typeface="Arial"/>
              </a:rPr>
              <a:t>9  </a:t>
            </a:r>
            <a:r>
              <a:rPr sz="485" spc="18" dirty="0">
                <a:latin typeface="Arial"/>
                <a:cs typeface="Arial"/>
              </a:rPr>
              <a:t> </a:t>
            </a:r>
            <a:r>
              <a:rPr sz="485" dirty="0">
                <a:latin typeface="Arial"/>
                <a:cs typeface="Arial"/>
              </a:rPr>
              <a:t>10	12	14	16	18</a:t>
            </a:r>
            <a:endParaRPr sz="485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961971" y="5548981"/>
            <a:ext cx="91328" cy="859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485" dirty="0">
                <a:latin typeface="Arial"/>
                <a:cs typeface="Arial"/>
              </a:rPr>
              <a:t>20</a:t>
            </a:r>
            <a:endParaRPr sz="485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173559" y="5548981"/>
            <a:ext cx="91328" cy="859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485" dirty="0">
                <a:latin typeface="Arial"/>
                <a:cs typeface="Arial"/>
              </a:rPr>
              <a:t>22</a:t>
            </a:r>
            <a:endParaRPr sz="485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385146" y="5548981"/>
            <a:ext cx="91328" cy="859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485" dirty="0">
                <a:latin typeface="Arial"/>
                <a:cs typeface="Arial"/>
              </a:rPr>
              <a:t>24</a:t>
            </a:r>
            <a:endParaRPr sz="485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596733" y="5548981"/>
            <a:ext cx="91328" cy="859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485" dirty="0">
                <a:latin typeface="Arial"/>
                <a:cs typeface="Arial"/>
              </a:rPr>
              <a:t>26</a:t>
            </a:r>
            <a:endParaRPr sz="485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808321" y="5548981"/>
            <a:ext cx="91328" cy="8595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485" dirty="0">
                <a:latin typeface="Arial"/>
                <a:cs typeface="Arial"/>
              </a:rPr>
              <a:t>28</a:t>
            </a:r>
            <a:endParaRPr sz="485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908542" y="3143816"/>
            <a:ext cx="37540" cy="2319618"/>
          </a:xfrm>
          <a:custGeom>
            <a:avLst/>
            <a:gdLst/>
            <a:ahLst/>
            <a:cxnLst/>
            <a:rect l="l" t="t" r="r" b="b"/>
            <a:pathLst>
              <a:path w="42544" h="2628900">
                <a:moveTo>
                  <a:pt x="42123" y="2628585"/>
                </a:moveTo>
                <a:lnTo>
                  <a:pt x="42123" y="0"/>
                </a:lnTo>
              </a:path>
              <a:path w="42544" h="2628900">
                <a:moveTo>
                  <a:pt x="42123" y="2628585"/>
                </a:moveTo>
                <a:lnTo>
                  <a:pt x="0" y="2628585"/>
                </a:lnTo>
              </a:path>
              <a:path w="42544" h="2628900">
                <a:moveTo>
                  <a:pt x="42123" y="1971438"/>
                </a:moveTo>
                <a:lnTo>
                  <a:pt x="0" y="1971438"/>
                </a:lnTo>
              </a:path>
              <a:path w="42544" h="2628900">
                <a:moveTo>
                  <a:pt x="42123" y="1314292"/>
                </a:moveTo>
                <a:lnTo>
                  <a:pt x="0" y="1314292"/>
                </a:lnTo>
              </a:path>
              <a:path w="42544" h="2628900">
                <a:moveTo>
                  <a:pt x="42123" y="657146"/>
                </a:moveTo>
                <a:lnTo>
                  <a:pt x="0" y="657146"/>
                </a:lnTo>
              </a:path>
              <a:path w="42544" h="2628900">
                <a:moveTo>
                  <a:pt x="42123" y="0"/>
                </a:moveTo>
                <a:lnTo>
                  <a:pt x="0" y="0"/>
                </a:lnTo>
              </a:path>
            </a:pathLst>
          </a:custGeom>
          <a:ln w="4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9" name="object 69"/>
          <p:cNvSpPr txBox="1"/>
          <p:nvPr/>
        </p:nvSpPr>
        <p:spPr>
          <a:xfrm>
            <a:off x="2789221" y="5364952"/>
            <a:ext cx="74636" cy="196663"/>
          </a:xfrm>
          <a:prstGeom prst="rect">
            <a:avLst/>
          </a:prstGeom>
        </p:spPr>
        <p:txBody>
          <a:bodyPr vert="vert270" wrap="square" lIns="0" tIns="5603" rIns="0" bIns="0" rtlCol="0">
            <a:spAutoFit/>
          </a:bodyPr>
          <a:lstStyle/>
          <a:p>
            <a:pPr marL="11206">
              <a:spcBef>
                <a:spcPts val="44"/>
              </a:spcBef>
            </a:pPr>
            <a:r>
              <a:rPr sz="485" dirty="0">
                <a:latin typeface="Arial"/>
                <a:cs typeface="Arial"/>
              </a:rPr>
              <a:t>0e+00</a:t>
            </a:r>
            <a:endParaRPr sz="485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789221" y="4785117"/>
            <a:ext cx="74636" cy="196663"/>
          </a:xfrm>
          <a:prstGeom prst="rect">
            <a:avLst/>
          </a:prstGeom>
        </p:spPr>
        <p:txBody>
          <a:bodyPr vert="vert270" wrap="square" lIns="0" tIns="5603" rIns="0" bIns="0" rtlCol="0">
            <a:spAutoFit/>
          </a:bodyPr>
          <a:lstStyle/>
          <a:p>
            <a:pPr marL="11206">
              <a:spcBef>
                <a:spcPts val="44"/>
              </a:spcBef>
            </a:pPr>
            <a:r>
              <a:rPr sz="485" dirty="0">
                <a:latin typeface="Arial"/>
                <a:cs typeface="Arial"/>
              </a:rPr>
              <a:t>1e+05</a:t>
            </a:r>
            <a:endParaRPr sz="485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789221" y="4205281"/>
            <a:ext cx="74636" cy="196663"/>
          </a:xfrm>
          <a:prstGeom prst="rect">
            <a:avLst/>
          </a:prstGeom>
        </p:spPr>
        <p:txBody>
          <a:bodyPr vert="vert270" wrap="square" lIns="0" tIns="5603" rIns="0" bIns="0" rtlCol="0">
            <a:spAutoFit/>
          </a:bodyPr>
          <a:lstStyle/>
          <a:p>
            <a:pPr marL="11206">
              <a:spcBef>
                <a:spcPts val="44"/>
              </a:spcBef>
            </a:pPr>
            <a:r>
              <a:rPr sz="485" dirty="0">
                <a:latin typeface="Arial"/>
                <a:cs typeface="Arial"/>
              </a:rPr>
              <a:t>2e+05</a:t>
            </a:r>
            <a:endParaRPr sz="485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789221" y="3625447"/>
            <a:ext cx="74636" cy="196663"/>
          </a:xfrm>
          <a:prstGeom prst="rect">
            <a:avLst/>
          </a:prstGeom>
        </p:spPr>
        <p:txBody>
          <a:bodyPr vert="vert270" wrap="square" lIns="0" tIns="5603" rIns="0" bIns="0" rtlCol="0">
            <a:spAutoFit/>
          </a:bodyPr>
          <a:lstStyle/>
          <a:p>
            <a:pPr marL="11206">
              <a:spcBef>
                <a:spcPts val="44"/>
              </a:spcBef>
            </a:pPr>
            <a:r>
              <a:rPr sz="485" dirty="0">
                <a:latin typeface="Arial"/>
                <a:cs typeface="Arial"/>
              </a:rPr>
              <a:t>3e+05</a:t>
            </a:r>
            <a:endParaRPr sz="485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789221" y="3045611"/>
            <a:ext cx="74636" cy="196663"/>
          </a:xfrm>
          <a:prstGeom prst="rect">
            <a:avLst/>
          </a:prstGeom>
        </p:spPr>
        <p:txBody>
          <a:bodyPr vert="vert270" wrap="square" lIns="0" tIns="5603" rIns="0" bIns="0" rtlCol="0">
            <a:spAutoFit/>
          </a:bodyPr>
          <a:lstStyle/>
          <a:p>
            <a:pPr marL="11206">
              <a:spcBef>
                <a:spcPts val="44"/>
              </a:spcBef>
            </a:pPr>
            <a:r>
              <a:rPr sz="485" dirty="0">
                <a:latin typeface="Arial"/>
                <a:cs typeface="Arial"/>
              </a:rPr>
              <a:t>4e+05</a:t>
            </a:r>
            <a:endParaRPr sz="48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C518C1D-2BD9-7948-A825-8864ADC0C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870788"/>
            <a:ext cx="7627046" cy="499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y sequencing the human genome failed to produce big breakthroughs in  disease">
            <a:extLst>
              <a:ext uri="{FF2B5EF4-FFF2-40B4-BE49-F238E27FC236}">
                <a16:creationId xmlns:a16="http://schemas.microsoft.com/office/drawing/2014/main" id="{FA71E067-70FD-8942-B0B2-52D7E81BF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148" y="3905153"/>
            <a:ext cx="3783839" cy="245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598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9F0F0CC1-5389-A548-89A9-F935C3B1F7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60799" y="425142"/>
            <a:ext cx="4323790" cy="52729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lang="en-US" sz="3353" dirty="0">
                <a:solidFill>
                  <a:schemeClr val="accent2"/>
                </a:solidFill>
              </a:rPr>
              <a:t>Bayes’ Theorem</a:t>
            </a:r>
            <a:endParaRPr sz="3353" dirty="0">
              <a:solidFill>
                <a:schemeClr val="accent2"/>
              </a:solidFill>
            </a:endParaRPr>
          </a:p>
        </p:txBody>
      </p:sp>
      <p:pic>
        <p:nvPicPr>
          <p:cNvPr id="4098" name="Picture 2" descr="Naïve Bayes Algorithm | LaptrinhX">
            <a:extLst>
              <a:ext uri="{FF2B5EF4-FFF2-40B4-BE49-F238E27FC236}">
                <a16:creationId xmlns:a16="http://schemas.microsoft.com/office/drawing/2014/main" id="{41C08F99-8763-0141-9E60-DC31C56DD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1640417"/>
            <a:ext cx="7620000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43E42B-2B15-9947-9276-0A9FCB03F3BB}"/>
              </a:ext>
            </a:extLst>
          </p:cNvPr>
          <p:cNvSpPr/>
          <p:nvPr/>
        </p:nvSpPr>
        <p:spPr>
          <a:xfrm>
            <a:off x="6096000" y="6088926"/>
            <a:ext cx="5710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laptrinhx.com</a:t>
            </a:r>
            <a:r>
              <a:rPr lang="en-US" dirty="0"/>
              <a:t>/naive-bayes-algorithm-4229686008/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EC03C-12CE-AA4A-8BBE-2E443B6EA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638" b="77569"/>
          <a:stretch/>
        </p:blipFill>
        <p:spPr>
          <a:xfrm>
            <a:off x="3860799" y="3004365"/>
            <a:ext cx="4172347" cy="91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01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aïve Bayes Algorithm | LaptrinhX">
            <a:extLst>
              <a:ext uri="{FF2B5EF4-FFF2-40B4-BE49-F238E27FC236}">
                <a16:creationId xmlns:a16="http://schemas.microsoft.com/office/drawing/2014/main" id="{41C08F99-8763-0141-9E60-DC31C56DD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1640417"/>
            <a:ext cx="7620000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43E42B-2B15-9947-9276-0A9FCB03F3BB}"/>
              </a:ext>
            </a:extLst>
          </p:cNvPr>
          <p:cNvSpPr/>
          <p:nvPr/>
        </p:nvSpPr>
        <p:spPr>
          <a:xfrm>
            <a:off x="6096000" y="6088926"/>
            <a:ext cx="5710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laptrinhx.com</a:t>
            </a:r>
            <a:r>
              <a:rPr lang="en-US" dirty="0"/>
              <a:t>/naive-bayes-algorithm-4229686008/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EC03C-12CE-AA4A-8BBE-2E443B6EA7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638" b="77569"/>
          <a:stretch/>
        </p:blipFill>
        <p:spPr>
          <a:xfrm>
            <a:off x="3860799" y="3004365"/>
            <a:ext cx="4172347" cy="917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815905-9C27-C341-8CF9-2305D110ED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987" b="10662"/>
          <a:stretch/>
        </p:blipFill>
        <p:spPr>
          <a:xfrm>
            <a:off x="504445" y="5439036"/>
            <a:ext cx="4948089" cy="993822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42638ECD-6E96-454D-AA8E-B6625F71BC1C}"/>
              </a:ext>
            </a:extLst>
          </p:cNvPr>
          <p:cNvSpPr txBox="1">
            <a:spLocks/>
          </p:cNvSpPr>
          <p:nvPr/>
        </p:nvSpPr>
        <p:spPr>
          <a:xfrm>
            <a:off x="3860799" y="425142"/>
            <a:ext cx="4323790" cy="52729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206" algn="ctr">
              <a:lnSpc>
                <a:spcPct val="100000"/>
              </a:lnSpc>
              <a:spcBef>
                <a:spcPts val="88"/>
              </a:spcBef>
            </a:pPr>
            <a:r>
              <a:rPr lang="en-US" sz="3353">
                <a:solidFill>
                  <a:schemeClr val="accent2"/>
                </a:solidFill>
              </a:rPr>
              <a:t>Bayesian Genotyping</a:t>
            </a:r>
            <a:endParaRPr lang="en-US" sz="3353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574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5FE4ED81-B8CE-C74E-94E6-F5606FC47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82" y="1890183"/>
            <a:ext cx="11859036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2ACA4B-E9C7-3048-A5EB-623EDDA41E6C}"/>
              </a:ext>
            </a:extLst>
          </p:cNvPr>
          <p:cNvSpPr/>
          <p:nvPr/>
        </p:nvSpPr>
        <p:spPr>
          <a:xfrm>
            <a:off x="4131734" y="3708400"/>
            <a:ext cx="34036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74ED79-A204-3548-A7B8-731D3A59DB69}"/>
              </a:ext>
            </a:extLst>
          </p:cNvPr>
          <p:cNvSpPr/>
          <p:nvPr/>
        </p:nvSpPr>
        <p:spPr>
          <a:xfrm>
            <a:off x="4131734" y="3064933"/>
            <a:ext cx="3623733" cy="643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B681C1F-D08E-6144-8FD4-05C553B9CF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1" t="28180" r="35995" b="57872"/>
          <a:stretch/>
        </p:blipFill>
        <p:spPr bwMode="auto">
          <a:xfrm>
            <a:off x="4274956" y="3479800"/>
            <a:ext cx="3540492" cy="57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aïve Bayes Algorithm | LaptrinhX">
            <a:extLst>
              <a:ext uri="{FF2B5EF4-FFF2-40B4-BE49-F238E27FC236}">
                <a16:creationId xmlns:a16="http://schemas.microsoft.com/office/drawing/2014/main" id="{4A7ADEB6-A0D2-574E-8C0A-C7EC807455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9" t="6739" r="1555" b="68600"/>
          <a:stretch/>
        </p:blipFill>
        <p:spPr bwMode="auto">
          <a:xfrm>
            <a:off x="5198532" y="419101"/>
            <a:ext cx="1794935" cy="99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68D33EC-E88E-C647-A2CF-D85CED32327D}"/>
              </a:ext>
            </a:extLst>
          </p:cNvPr>
          <p:cNvSpPr/>
          <p:nvPr/>
        </p:nvSpPr>
        <p:spPr>
          <a:xfrm>
            <a:off x="8546604" y="6305033"/>
            <a:ext cx="3192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www.khanacademy.org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17308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3CC956-DCDE-2E48-A3B0-0C5464988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2" y="1503726"/>
            <a:ext cx="11228897" cy="27042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5AE547-EB4C-944F-9EC1-CCA1863B2CD3}"/>
              </a:ext>
            </a:extLst>
          </p:cNvPr>
          <p:cNvSpPr txBox="1"/>
          <p:nvPr/>
        </p:nvSpPr>
        <p:spPr>
          <a:xfrm rot="5400000">
            <a:off x="5758934" y="426268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35577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ariant annotation with snpEff | In-depth-NGS-Data-Analysis-Course">
            <a:extLst>
              <a:ext uri="{FF2B5EF4-FFF2-40B4-BE49-F238E27FC236}">
                <a16:creationId xmlns:a16="http://schemas.microsoft.com/office/drawing/2014/main" id="{7710ECDD-1988-8249-9901-C11EE8D9F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048279"/>
            <a:ext cx="10852676" cy="511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09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7FBBCAAA-0F47-0847-BD3D-9835951C7E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623"/>
          <a:stretch/>
        </p:blipFill>
        <p:spPr>
          <a:xfrm>
            <a:off x="3775710" y="636105"/>
            <a:ext cx="4640580" cy="592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81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A62CA0-3EF4-C345-B7C2-F92570BDA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51" y="1498384"/>
            <a:ext cx="10522821" cy="401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96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A34519-18FA-F64C-B699-25671F5D8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2228850"/>
            <a:ext cx="104267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57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63B4CF-6138-A04E-AD32-3BBB16AD5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2156882"/>
            <a:ext cx="7099300" cy="3797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EC6061-3007-EC48-9563-190509CCD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922866"/>
            <a:ext cx="24638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75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BE323BC3-D676-FA4C-8C9A-62177F6D3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610" y="462481"/>
            <a:ext cx="7842780" cy="536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F645DA-FE11-CB4D-B1E8-F48DE6D48890}"/>
              </a:ext>
            </a:extLst>
          </p:cNvPr>
          <p:cNvSpPr/>
          <p:nvPr/>
        </p:nvSpPr>
        <p:spPr>
          <a:xfrm>
            <a:off x="5300134" y="6210853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Garrison, E. et al. (2018).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Nature biotechnology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36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(9), 875-879.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421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1860</TotalTime>
  <Words>2339</Words>
  <Application>Microsoft Macintosh PowerPoint</Application>
  <PresentationFormat>Widescreen</PresentationFormat>
  <Paragraphs>626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Calibri Light</vt:lpstr>
      <vt:lpstr>Consolas</vt:lpstr>
      <vt:lpstr>Gill Sans MT</vt:lpstr>
      <vt:lpstr>Gill Sans MT Bold</vt:lpstr>
      <vt:lpstr>Gill Sans MT Italic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Searching for GATTACA</vt:lpstr>
      <vt:lpstr>PowerPoint Presentation</vt:lpstr>
      <vt:lpstr>Create an Index</vt:lpstr>
      <vt:lpstr>PowerPoint Presentation</vt:lpstr>
      <vt:lpstr>Create an Index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Binomial Distribution: Adventures  in Coin Flipping</vt:lpstr>
      <vt:lpstr>What is the distribution of tails (alternate alleles) do  we expect to see after 5 tosses (sequence reads)?</vt:lpstr>
      <vt:lpstr>PowerPoint Presentation</vt:lpstr>
      <vt:lpstr>PowerPoint Presentation</vt:lpstr>
      <vt:lpstr>PowerPoint Presentation</vt:lpstr>
      <vt:lpstr>So, with 30 tosses, we are very likely to see an approximately even mix of alternate and reference alleles at a heterozygous locus</vt:lpstr>
      <vt:lpstr>Bayes’ Theorem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Rajiv McCoy</dc:creator>
  <cp:lastModifiedBy>Rajiv McCoy</cp:lastModifiedBy>
  <cp:revision>2</cp:revision>
  <dcterms:created xsi:type="dcterms:W3CDTF">2021-09-14T14:05:59Z</dcterms:created>
  <dcterms:modified xsi:type="dcterms:W3CDTF">2021-09-17T18:58:55Z</dcterms:modified>
</cp:coreProperties>
</file>